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5" r:id="rId5"/>
    <p:sldId id="270" r:id="rId6"/>
    <p:sldId id="261" r:id="rId7"/>
    <p:sldId id="283" r:id="rId8"/>
    <p:sldId id="287" r:id="rId9"/>
    <p:sldId id="274" r:id="rId10"/>
    <p:sldId id="275" r:id="rId11"/>
    <p:sldId id="276" r:id="rId12"/>
    <p:sldId id="277" r:id="rId13"/>
    <p:sldId id="290" r:id="rId14"/>
    <p:sldId id="278" r:id="rId15"/>
    <p:sldId id="293" r:id="rId16"/>
    <p:sldId id="279" r:id="rId17"/>
    <p:sldId id="280" r:id="rId18"/>
    <p:sldId id="291" r:id="rId19"/>
    <p:sldId id="286" r:id="rId20"/>
    <p:sldId id="289" r:id="rId21"/>
    <p:sldId id="292" r:id="rId22"/>
    <p:sldId id="259" r:id="rId23"/>
    <p:sldId id="273" r:id="rId24"/>
    <p:sldId id="26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32"/>
    <p:restoredTop sz="95952"/>
  </p:normalViewPr>
  <p:slideViewPr>
    <p:cSldViewPr snapToGrid="0" snapToObjects="1">
      <p:cViewPr varScale="1">
        <p:scale>
          <a:sx n="84" d="100"/>
          <a:sy n="84" d="100"/>
        </p:scale>
        <p:origin x="19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FC125-8B06-CE41-87FD-3F28018BFF31}" type="doc">
      <dgm:prSet loTypeId="urn:microsoft.com/office/officeart/2005/8/layout/cycle3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12B658-8692-0945-93C3-EA897F882F54}">
      <dgm:prSet phldrT="[Text]"/>
      <dgm:spPr/>
      <dgm:t>
        <a:bodyPr/>
        <a:lstStyle/>
        <a:p>
          <a:r>
            <a:rPr lang="en-US" dirty="0"/>
            <a:t>Values + Interests + Skills</a:t>
          </a:r>
        </a:p>
      </dgm:t>
    </dgm:pt>
    <dgm:pt modelId="{57B9C6FD-FFA3-1A44-A6F4-BE7722FA446A}" type="parTrans" cxnId="{8FB120AA-C54A-8E4D-92F4-529A2BF2F12A}">
      <dgm:prSet/>
      <dgm:spPr/>
      <dgm:t>
        <a:bodyPr/>
        <a:lstStyle/>
        <a:p>
          <a:endParaRPr lang="en-US"/>
        </a:p>
      </dgm:t>
    </dgm:pt>
    <dgm:pt modelId="{70A3C8A7-7639-4545-9128-7D5FE072C3C3}" type="sibTrans" cxnId="{8FB120AA-C54A-8E4D-92F4-529A2BF2F12A}">
      <dgm:prSet/>
      <dgm:spPr/>
      <dgm:t>
        <a:bodyPr/>
        <a:lstStyle/>
        <a:p>
          <a:endParaRPr lang="en-US"/>
        </a:p>
      </dgm:t>
    </dgm:pt>
    <dgm:pt modelId="{A811582B-684C-2D4C-8FD9-B62E6361658D}">
      <dgm:prSet phldrT="[Text]"/>
      <dgm:spPr/>
      <dgm:t>
        <a:bodyPr/>
        <a:lstStyle/>
        <a:p>
          <a:r>
            <a:rPr lang="en-US" dirty="0"/>
            <a:t>Achievements</a:t>
          </a:r>
        </a:p>
      </dgm:t>
    </dgm:pt>
    <dgm:pt modelId="{44A22D40-EBF2-1247-9363-B4520A02F659}" type="parTrans" cxnId="{004821FD-BC0C-474A-9344-A007D46164B2}">
      <dgm:prSet/>
      <dgm:spPr/>
      <dgm:t>
        <a:bodyPr/>
        <a:lstStyle/>
        <a:p>
          <a:endParaRPr lang="en-US"/>
        </a:p>
      </dgm:t>
    </dgm:pt>
    <dgm:pt modelId="{72FEE6F4-893B-E043-A96D-66E2453C265F}" type="sibTrans" cxnId="{004821FD-BC0C-474A-9344-A007D46164B2}">
      <dgm:prSet/>
      <dgm:spPr/>
      <dgm:t>
        <a:bodyPr/>
        <a:lstStyle/>
        <a:p>
          <a:endParaRPr lang="en-US"/>
        </a:p>
      </dgm:t>
    </dgm:pt>
    <dgm:pt modelId="{3D1B61D0-9E98-AF44-8C27-D7A86696045E}">
      <dgm:prSet phldrT="[Text]"/>
      <dgm:spPr/>
      <dgm:t>
        <a:bodyPr/>
        <a:lstStyle/>
        <a:p>
          <a:r>
            <a:rPr lang="en-US" dirty="0"/>
            <a:t>Academic Strengths</a:t>
          </a:r>
        </a:p>
      </dgm:t>
    </dgm:pt>
    <dgm:pt modelId="{EB37E129-6154-BC45-9B1F-91E0971E838A}" type="parTrans" cxnId="{79D389D5-6EAC-3845-91C4-CE6B48481321}">
      <dgm:prSet/>
      <dgm:spPr/>
      <dgm:t>
        <a:bodyPr/>
        <a:lstStyle/>
        <a:p>
          <a:endParaRPr lang="en-US"/>
        </a:p>
      </dgm:t>
    </dgm:pt>
    <dgm:pt modelId="{3C1B034A-F46A-BA42-9565-1ED054FC5489}" type="sibTrans" cxnId="{79D389D5-6EAC-3845-91C4-CE6B48481321}">
      <dgm:prSet/>
      <dgm:spPr/>
      <dgm:t>
        <a:bodyPr/>
        <a:lstStyle/>
        <a:p>
          <a:endParaRPr lang="en-US"/>
        </a:p>
      </dgm:t>
    </dgm:pt>
    <dgm:pt modelId="{FFC64764-FB9A-9540-BE0D-3236302B4A44}">
      <dgm:prSet phldrT="[Text]"/>
      <dgm:spPr/>
      <dgm:t>
        <a:bodyPr/>
        <a:lstStyle/>
        <a:p>
          <a:r>
            <a:rPr lang="en-US" dirty="0"/>
            <a:t>Personal </a:t>
          </a:r>
          <a:br>
            <a:rPr lang="en-US" dirty="0"/>
          </a:br>
          <a:r>
            <a:rPr lang="en-US" dirty="0"/>
            <a:t>Interests</a:t>
          </a:r>
        </a:p>
      </dgm:t>
    </dgm:pt>
    <dgm:pt modelId="{5A5733BB-DCFB-C649-BFD1-003C6032B7B3}" type="parTrans" cxnId="{7327DCD6-C235-AF46-BCF4-ADF42D4E5190}">
      <dgm:prSet/>
      <dgm:spPr/>
      <dgm:t>
        <a:bodyPr/>
        <a:lstStyle/>
        <a:p>
          <a:endParaRPr lang="en-US"/>
        </a:p>
      </dgm:t>
    </dgm:pt>
    <dgm:pt modelId="{BC08D0E6-5815-F14F-A631-8A01B2818A06}" type="sibTrans" cxnId="{7327DCD6-C235-AF46-BCF4-ADF42D4E5190}">
      <dgm:prSet/>
      <dgm:spPr/>
      <dgm:t>
        <a:bodyPr/>
        <a:lstStyle/>
        <a:p>
          <a:endParaRPr lang="en-US"/>
        </a:p>
      </dgm:t>
    </dgm:pt>
    <dgm:pt modelId="{A2221895-8036-9A4F-9BA5-CA2F3FF41F47}">
      <dgm:prSet phldrT="[Text]"/>
      <dgm:spPr/>
      <dgm:t>
        <a:bodyPr/>
        <a:lstStyle/>
        <a:p>
          <a:r>
            <a:rPr lang="en-US" dirty="0"/>
            <a:t>Unique Talents</a:t>
          </a:r>
        </a:p>
      </dgm:t>
    </dgm:pt>
    <dgm:pt modelId="{FEB8C261-5897-E742-A825-78CB405463AC}" type="parTrans" cxnId="{A5FA8578-D7EB-2647-8F7E-CE360E060535}">
      <dgm:prSet/>
      <dgm:spPr/>
      <dgm:t>
        <a:bodyPr/>
        <a:lstStyle/>
        <a:p>
          <a:endParaRPr lang="en-US"/>
        </a:p>
      </dgm:t>
    </dgm:pt>
    <dgm:pt modelId="{7DAAC542-F0D6-8749-BCF1-819EFB7A6D6F}" type="sibTrans" cxnId="{A5FA8578-D7EB-2647-8F7E-CE360E060535}">
      <dgm:prSet/>
      <dgm:spPr/>
      <dgm:t>
        <a:bodyPr/>
        <a:lstStyle/>
        <a:p>
          <a:endParaRPr lang="en-US"/>
        </a:p>
      </dgm:t>
    </dgm:pt>
    <dgm:pt modelId="{27B495D9-F36A-C345-A897-0F0CA5FBB8C6}">
      <dgm:prSet/>
      <dgm:spPr/>
      <dgm:t>
        <a:bodyPr/>
        <a:lstStyle/>
        <a:p>
          <a:r>
            <a:rPr lang="en-US" dirty="0"/>
            <a:t>Ambitions/Goals</a:t>
          </a:r>
        </a:p>
      </dgm:t>
    </dgm:pt>
    <dgm:pt modelId="{EE75F95D-4701-E44D-9B26-73FD593C2D56}" type="parTrans" cxnId="{35BE22D0-3414-F641-B669-49A2C0EAB16B}">
      <dgm:prSet/>
      <dgm:spPr/>
      <dgm:t>
        <a:bodyPr/>
        <a:lstStyle/>
        <a:p>
          <a:endParaRPr lang="en-US"/>
        </a:p>
      </dgm:t>
    </dgm:pt>
    <dgm:pt modelId="{C1A5C405-1DEF-5E4E-83C1-0FCB8E36E348}" type="sibTrans" cxnId="{35BE22D0-3414-F641-B669-49A2C0EAB16B}">
      <dgm:prSet/>
      <dgm:spPr/>
      <dgm:t>
        <a:bodyPr/>
        <a:lstStyle/>
        <a:p>
          <a:endParaRPr lang="en-US"/>
        </a:p>
      </dgm:t>
    </dgm:pt>
    <dgm:pt modelId="{F550AD6B-E5E4-124B-B096-8C8676895951}" type="pres">
      <dgm:prSet presAssocID="{E1CFC125-8B06-CE41-87FD-3F28018BFF31}" presName="Name0" presStyleCnt="0">
        <dgm:presLayoutVars>
          <dgm:dir/>
          <dgm:resizeHandles val="exact"/>
        </dgm:presLayoutVars>
      </dgm:prSet>
      <dgm:spPr/>
    </dgm:pt>
    <dgm:pt modelId="{E06D15B7-6013-4F46-9BC1-609F3ABD3EE5}" type="pres">
      <dgm:prSet presAssocID="{E1CFC125-8B06-CE41-87FD-3F28018BFF31}" presName="cycle" presStyleCnt="0"/>
      <dgm:spPr/>
    </dgm:pt>
    <dgm:pt modelId="{FA3D6968-9D52-F74B-A8A0-31372F99D13D}" type="pres">
      <dgm:prSet presAssocID="{5A12B658-8692-0945-93C3-EA897F882F54}" presName="nodeFirstNode" presStyleLbl="node1" presStyleIdx="0" presStyleCnt="6">
        <dgm:presLayoutVars>
          <dgm:bulletEnabled val="1"/>
        </dgm:presLayoutVars>
      </dgm:prSet>
      <dgm:spPr/>
    </dgm:pt>
    <dgm:pt modelId="{64002C6B-AA3F-EF45-95B2-297FCF39BE2A}" type="pres">
      <dgm:prSet presAssocID="{70A3C8A7-7639-4545-9128-7D5FE072C3C3}" presName="sibTransFirstNode" presStyleLbl="bgShp" presStyleIdx="0" presStyleCnt="1"/>
      <dgm:spPr/>
    </dgm:pt>
    <dgm:pt modelId="{0B074835-972A-C045-9EB8-074789FC5570}" type="pres">
      <dgm:prSet presAssocID="{27B495D9-F36A-C345-A897-0F0CA5FBB8C6}" presName="nodeFollowingNodes" presStyleLbl="node1" presStyleIdx="1" presStyleCnt="6" custRadScaleRad="101915" custRadScaleInc="1205">
        <dgm:presLayoutVars>
          <dgm:bulletEnabled val="1"/>
        </dgm:presLayoutVars>
      </dgm:prSet>
      <dgm:spPr/>
    </dgm:pt>
    <dgm:pt modelId="{5B3F8307-5117-CF49-A6D7-865FDC4C825A}" type="pres">
      <dgm:prSet presAssocID="{A811582B-684C-2D4C-8FD9-B62E6361658D}" presName="nodeFollowingNodes" presStyleLbl="node1" presStyleIdx="2" presStyleCnt="6">
        <dgm:presLayoutVars>
          <dgm:bulletEnabled val="1"/>
        </dgm:presLayoutVars>
      </dgm:prSet>
      <dgm:spPr/>
    </dgm:pt>
    <dgm:pt modelId="{5847CD5A-EE62-4749-A648-B2A5B290FD64}" type="pres">
      <dgm:prSet presAssocID="{3D1B61D0-9E98-AF44-8C27-D7A86696045E}" presName="nodeFollowingNodes" presStyleLbl="node1" presStyleIdx="3" presStyleCnt="6">
        <dgm:presLayoutVars>
          <dgm:bulletEnabled val="1"/>
        </dgm:presLayoutVars>
      </dgm:prSet>
      <dgm:spPr/>
    </dgm:pt>
    <dgm:pt modelId="{6179156C-F4E1-844D-9E11-E49B609CFE45}" type="pres">
      <dgm:prSet presAssocID="{FFC64764-FB9A-9540-BE0D-3236302B4A44}" presName="nodeFollowingNodes" presStyleLbl="node1" presStyleIdx="4" presStyleCnt="6">
        <dgm:presLayoutVars>
          <dgm:bulletEnabled val="1"/>
        </dgm:presLayoutVars>
      </dgm:prSet>
      <dgm:spPr/>
    </dgm:pt>
    <dgm:pt modelId="{647268EB-78EB-BB43-A1F8-62C507C1251F}" type="pres">
      <dgm:prSet presAssocID="{A2221895-8036-9A4F-9BA5-CA2F3FF41F47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A6CD5706-C33B-674F-8C73-29EAC2157DBB}" type="presOf" srcId="{5A12B658-8692-0945-93C3-EA897F882F54}" destId="{FA3D6968-9D52-F74B-A8A0-31372F99D13D}" srcOrd="0" destOrd="0" presId="urn:microsoft.com/office/officeart/2005/8/layout/cycle3"/>
    <dgm:cxn modelId="{7DB4660F-3E7E-5C4A-B364-5F67CCC50CE8}" type="presOf" srcId="{A811582B-684C-2D4C-8FD9-B62E6361658D}" destId="{5B3F8307-5117-CF49-A6D7-865FDC4C825A}" srcOrd="0" destOrd="0" presId="urn:microsoft.com/office/officeart/2005/8/layout/cycle3"/>
    <dgm:cxn modelId="{E67F7D18-32B8-3C4F-80FB-F8C59E67FDBE}" type="presOf" srcId="{27B495D9-F36A-C345-A897-0F0CA5FBB8C6}" destId="{0B074835-972A-C045-9EB8-074789FC5570}" srcOrd="0" destOrd="0" presId="urn:microsoft.com/office/officeart/2005/8/layout/cycle3"/>
    <dgm:cxn modelId="{64D7CC1B-9877-9048-82A2-6788F3B65222}" type="presOf" srcId="{E1CFC125-8B06-CE41-87FD-3F28018BFF31}" destId="{F550AD6B-E5E4-124B-B096-8C8676895951}" srcOrd="0" destOrd="0" presId="urn:microsoft.com/office/officeart/2005/8/layout/cycle3"/>
    <dgm:cxn modelId="{3362DA57-5CB8-DD40-A4ED-AA170610F866}" type="presOf" srcId="{3D1B61D0-9E98-AF44-8C27-D7A86696045E}" destId="{5847CD5A-EE62-4749-A648-B2A5B290FD64}" srcOrd="0" destOrd="0" presId="urn:microsoft.com/office/officeart/2005/8/layout/cycle3"/>
    <dgm:cxn modelId="{A5FA8578-D7EB-2647-8F7E-CE360E060535}" srcId="{E1CFC125-8B06-CE41-87FD-3F28018BFF31}" destId="{A2221895-8036-9A4F-9BA5-CA2F3FF41F47}" srcOrd="5" destOrd="0" parTransId="{FEB8C261-5897-E742-A825-78CB405463AC}" sibTransId="{7DAAC542-F0D6-8749-BCF1-819EFB7A6D6F}"/>
    <dgm:cxn modelId="{59F2339B-0051-D34A-A576-DA2E35F7ECEA}" type="presOf" srcId="{A2221895-8036-9A4F-9BA5-CA2F3FF41F47}" destId="{647268EB-78EB-BB43-A1F8-62C507C1251F}" srcOrd="0" destOrd="0" presId="urn:microsoft.com/office/officeart/2005/8/layout/cycle3"/>
    <dgm:cxn modelId="{8FB120AA-C54A-8E4D-92F4-529A2BF2F12A}" srcId="{E1CFC125-8B06-CE41-87FD-3F28018BFF31}" destId="{5A12B658-8692-0945-93C3-EA897F882F54}" srcOrd="0" destOrd="0" parTransId="{57B9C6FD-FFA3-1A44-A6F4-BE7722FA446A}" sibTransId="{70A3C8A7-7639-4545-9128-7D5FE072C3C3}"/>
    <dgm:cxn modelId="{35BE22D0-3414-F641-B669-49A2C0EAB16B}" srcId="{E1CFC125-8B06-CE41-87FD-3F28018BFF31}" destId="{27B495D9-F36A-C345-A897-0F0CA5FBB8C6}" srcOrd="1" destOrd="0" parTransId="{EE75F95D-4701-E44D-9B26-73FD593C2D56}" sibTransId="{C1A5C405-1DEF-5E4E-83C1-0FCB8E36E348}"/>
    <dgm:cxn modelId="{79D389D5-6EAC-3845-91C4-CE6B48481321}" srcId="{E1CFC125-8B06-CE41-87FD-3F28018BFF31}" destId="{3D1B61D0-9E98-AF44-8C27-D7A86696045E}" srcOrd="3" destOrd="0" parTransId="{EB37E129-6154-BC45-9B1F-91E0971E838A}" sibTransId="{3C1B034A-F46A-BA42-9565-1ED054FC5489}"/>
    <dgm:cxn modelId="{7327DCD6-C235-AF46-BCF4-ADF42D4E5190}" srcId="{E1CFC125-8B06-CE41-87FD-3F28018BFF31}" destId="{FFC64764-FB9A-9540-BE0D-3236302B4A44}" srcOrd="4" destOrd="0" parTransId="{5A5733BB-DCFB-C649-BFD1-003C6032B7B3}" sibTransId="{BC08D0E6-5815-F14F-A631-8A01B2818A06}"/>
    <dgm:cxn modelId="{DBB8A1E9-735F-6D4F-8B2A-C119EB0B7A41}" type="presOf" srcId="{70A3C8A7-7639-4545-9128-7D5FE072C3C3}" destId="{64002C6B-AA3F-EF45-95B2-297FCF39BE2A}" srcOrd="0" destOrd="0" presId="urn:microsoft.com/office/officeart/2005/8/layout/cycle3"/>
    <dgm:cxn modelId="{004821FD-BC0C-474A-9344-A007D46164B2}" srcId="{E1CFC125-8B06-CE41-87FD-3F28018BFF31}" destId="{A811582B-684C-2D4C-8FD9-B62E6361658D}" srcOrd="2" destOrd="0" parTransId="{44A22D40-EBF2-1247-9363-B4520A02F659}" sibTransId="{72FEE6F4-893B-E043-A96D-66E2453C265F}"/>
    <dgm:cxn modelId="{D3FC52FE-35EC-BE4B-8636-0F56E1ED1B85}" type="presOf" srcId="{FFC64764-FB9A-9540-BE0D-3236302B4A44}" destId="{6179156C-F4E1-844D-9E11-E49B609CFE45}" srcOrd="0" destOrd="0" presId="urn:microsoft.com/office/officeart/2005/8/layout/cycle3"/>
    <dgm:cxn modelId="{21D6129A-75FD-604A-AB66-C5DF551A9E16}" type="presParOf" srcId="{F550AD6B-E5E4-124B-B096-8C8676895951}" destId="{E06D15B7-6013-4F46-9BC1-609F3ABD3EE5}" srcOrd="0" destOrd="0" presId="urn:microsoft.com/office/officeart/2005/8/layout/cycle3"/>
    <dgm:cxn modelId="{D7E63F99-43AF-9B46-9EA8-88FB320B3DAF}" type="presParOf" srcId="{E06D15B7-6013-4F46-9BC1-609F3ABD3EE5}" destId="{FA3D6968-9D52-F74B-A8A0-31372F99D13D}" srcOrd="0" destOrd="0" presId="urn:microsoft.com/office/officeart/2005/8/layout/cycle3"/>
    <dgm:cxn modelId="{CDEAF5D4-2F85-954F-9B8A-7833A32A4065}" type="presParOf" srcId="{E06D15B7-6013-4F46-9BC1-609F3ABD3EE5}" destId="{64002C6B-AA3F-EF45-95B2-297FCF39BE2A}" srcOrd="1" destOrd="0" presId="urn:microsoft.com/office/officeart/2005/8/layout/cycle3"/>
    <dgm:cxn modelId="{AB30453E-E7FE-784E-8240-69470CF024D9}" type="presParOf" srcId="{E06D15B7-6013-4F46-9BC1-609F3ABD3EE5}" destId="{0B074835-972A-C045-9EB8-074789FC5570}" srcOrd="2" destOrd="0" presId="urn:microsoft.com/office/officeart/2005/8/layout/cycle3"/>
    <dgm:cxn modelId="{7420CCB5-EF21-F849-B0C6-DB9D35A78185}" type="presParOf" srcId="{E06D15B7-6013-4F46-9BC1-609F3ABD3EE5}" destId="{5B3F8307-5117-CF49-A6D7-865FDC4C825A}" srcOrd="3" destOrd="0" presId="urn:microsoft.com/office/officeart/2005/8/layout/cycle3"/>
    <dgm:cxn modelId="{D8637ABF-8091-C044-BD93-F62757BB958E}" type="presParOf" srcId="{E06D15B7-6013-4F46-9BC1-609F3ABD3EE5}" destId="{5847CD5A-EE62-4749-A648-B2A5B290FD64}" srcOrd="4" destOrd="0" presId="urn:microsoft.com/office/officeart/2005/8/layout/cycle3"/>
    <dgm:cxn modelId="{F89C5267-A2E2-7248-9D4B-C2ECBB0FD074}" type="presParOf" srcId="{E06D15B7-6013-4F46-9BC1-609F3ABD3EE5}" destId="{6179156C-F4E1-844D-9E11-E49B609CFE45}" srcOrd="5" destOrd="0" presId="urn:microsoft.com/office/officeart/2005/8/layout/cycle3"/>
    <dgm:cxn modelId="{FA0651A1-3A81-4548-A53C-3E0548940FC4}" type="presParOf" srcId="{E06D15B7-6013-4F46-9BC1-609F3ABD3EE5}" destId="{647268EB-78EB-BB43-A1F8-62C507C1251F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DA4C5E-BC67-9E43-ABA2-BB9A0E38BD8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6D744B-89D0-CC4A-8110-5D5E227B699D}">
      <dgm:prSet phldrT="[Text]" custT="1"/>
      <dgm:spPr/>
      <dgm:t>
        <a:bodyPr/>
        <a:lstStyle/>
        <a:p>
          <a:endParaRPr lang="en-US" sz="2400" b="0" dirty="0"/>
        </a:p>
        <a:p>
          <a:r>
            <a:rPr lang="en-US" sz="2400" b="0" dirty="0"/>
            <a:t>Grades and strength in schedule are what college admission counselors consider most important when evaluating an applicant</a:t>
          </a:r>
          <a:r>
            <a:rPr lang="en-US" sz="2000" dirty="0"/>
            <a:t>.</a:t>
          </a:r>
        </a:p>
      </dgm:t>
    </dgm:pt>
    <dgm:pt modelId="{BED32A10-5EF4-2345-8D8F-3D1FE80554D6}" type="parTrans" cxnId="{32F25D63-6C96-A14C-84FE-926FCE6387AA}">
      <dgm:prSet/>
      <dgm:spPr/>
      <dgm:t>
        <a:bodyPr/>
        <a:lstStyle/>
        <a:p>
          <a:endParaRPr lang="en-US"/>
        </a:p>
      </dgm:t>
    </dgm:pt>
    <dgm:pt modelId="{7C43CB45-4EA6-5A4B-83F9-15AEDC328C49}" type="sibTrans" cxnId="{32F25D63-6C96-A14C-84FE-926FCE6387AA}">
      <dgm:prSet/>
      <dgm:spPr/>
      <dgm:t>
        <a:bodyPr/>
        <a:lstStyle/>
        <a:p>
          <a:endParaRPr lang="en-US"/>
        </a:p>
      </dgm:t>
    </dgm:pt>
    <dgm:pt modelId="{1C48B368-66AA-0948-B17E-2DB80D8B28AF}">
      <dgm:prSet phldrT="[Text]"/>
      <dgm:spPr/>
      <dgm:t>
        <a:bodyPr/>
        <a:lstStyle/>
        <a:p>
          <a:r>
            <a:rPr lang="en-US" dirty="0"/>
            <a:t>You should not “take it easy” in your senior year.</a:t>
          </a:r>
        </a:p>
      </dgm:t>
    </dgm:pt>
    <dgm:pt modelId="{FB435A61-BD26-824F-8AA2-DD1EAC502F18}" type="parTrans" cxnId="{4F23618C-A8C8-B646-A295-A12066E4EA0E}">
      <dgm:prSet/>
      <dgm:spPr/>
      <dgm:t>
        <a:bodyPr/>
        <a:lstStyle/>
        <a:p>
          <a:endParaRPr lang="en-US"/>
        </a:p>
      </dgm:t>
    </dgm:pt>
    <dgm:pt modelId="{7E765CAF-8F89-FC47-B3C2-3D50E352EA8A}" type="sibTrans" cxnId="{4F23618C-A8C8-B646-A295-A12066E4EA0E}">
      <dgm:prSet/>
      <dgm:spPr/>
      <dgm:t>
        <a:bodyPr/>
        <a:lstStyle/>
        <a:p>
          <a:endParaRPr lang="en-US"/>
        </a:p>
      </dgm:t>
    </dgm:pt>
    <dgm:pt modelId="{9B0EDCD0-98C4-AD48-A780-E01616440616}">
      <dgm:prSet phldrT="[Text]"/>
      <dgm:spPr/>
      <dgm:t>
        <a:bodyPr/>
        <a:lstStyle/>
        <a:p>
          <a:r>
            <a:rPr lang="en-US" dirty="0"/>
            <a:t>The essay or writing sample is the most important </a:t>
          </a:r>
          <a:r>
            <a:rPr lang="en-US" b="1" dirty="0"/>
            <a:t>NON-ACADEMIC</a:t>
          </a:r>
          <a:r>
            <a:rPr lang="en-US" dirty="0"/>
            <a:t> piece of the application.</a:t>
          </a:r>
        </a:p>
      </dgm:t>
    </dgm:pt>
    <dgm:pt modelId="{94915241-F3F4-B44A-9AB0-BC6FBCEAF307}" type="parTrans" cxnId="{04D5CC2C-BB71-C649-8093-EA60A7F55D63}">
      <dgm:prSet/>
      <dgm:spPr/>
      <dgm:t>
        <a:bodyPr/>
        <a:lstStyle/>
        <a:p>
          <a:endParaRPr lang="en-US"/>
        </a:p>
      </dgm:t>
    </dgm:pt>
    <dgm:pt modelId="{F557CB51-ADC3-524C-BBF6-1323CC5E3035}" type="sibTrans" cxnId="{04D5CC2C-BB71-C649-8093-EA60A7F55D63}">
      <dgm:prSet/>
      <dgm:spPr/>
      <dgm:t>
        <a:bodyPr/>
        <a:lstStyle/>
        <a:p>
          <a:endParaRPr lang="en-US"/>
        </a:p>
      </dgm:t>
    </dgm:pt>
    <dgm:pt modelId="{BFC29E18-B158-3C4D-89A5-897F6548E990}">
      <dgm:prSet phldrT="[Text]"/>
      <dgm:spPr/>
      <dgm:t>
        <a:bodyPr/>
        <a:lstStyle/>
        <a:p>
          <a:r>
            <a:rPr lang="en-US" dirty="0"/>
            <a:t>You should complete multiple drafts of your essay.</a:t>
          </a:r>
        </a:p>
      </dgm:t>
    </dgm:pt>
    <dgm:pt modelId="{0AC4F09F-1C20-594D-AA59-39C2DA1358DB}" type="parTrans" cxnId="{FC401703-8C31-DE49-A24B-155EA83EBCF5}">
      <dgm:prSet/>
      <dgm:spPr/>
      <dgm:t>
        <a:bodyPr/>
        <a:lstStyle/>
        <a:p>
          <a:endParaRPr lang="en-US"/>
        </a:p>
      </dgm:t>
    </dgm:pt>
    <dgm:pt modelId="{78815A98-F544-5F42-A80E-E254355BA7B2}" type="sibTrans" cxnId="{FC401703-8C31-DE49-A24B-155EA83EBCF5}">
      <dgm:prSet/>
      <dgm:spPr/>
      <dgm:t>
        <a:bodyPr/>
        <a:lstStyle/>
        <a:p>
          <a:endParaRPr lang="en-US"/>
        </a:p>
      </dgm:t>
    </dgm:pt>
    <dgm:pt modelId="{404901A5-24D5-CE4A-82C5-173B3F743310}">
      <dgm:prSet/>
      <dgm:spPr/>
      <dgm:t>
        <a:bodyPr/>
        <a:lstStyle/>
        <a:p>
          <a:r>
            <a:rPr lang="en-US" dirty="0"/>
            <a:t>It is to your advantage to submit an essay even if it is considered “optional.”</a:t>
          </a:r>
        </a:p>
      </dgm:t>
    </dgm:pt>
    <dgm:pt modelId="{6C03E310-A7EB-574D-B733-496D64938190}" type="parTrans" cxnId="{9EDB9A45-41D9-8449-952A-8AB69824AF5A}">
      <dgm:prSet/>
      <dgm:spPr/>
      <dgm:t>
        <a:bodyPr/>
        <a:lstStyle/>
        <a:p>
          <a:endParaRPr lang="en-US"/>
        </a:p>
      </dgm:t>
    </dgm:pt>
    <dgm:pt modelId="{9A7FD237-908C-8645-B964-883DBF51EAD7}" type="sibTrans" cxnId="{9EDB9A45-41D9-8449-952A-8AB69824AF5A}">
      <dgm:prSet/>
      <dgm:spPr/>
      <dgm:t>
        <a:bodyPr/>
        <a:lstStyle/>
        <a:p>
          <a:endParaRPr lang="en-US"/>
        </a:p>
      </dgm:t>
    </dgm:pt>
    <dgm:pt modelId="{39BE0D18-1D46-E145-BA03-44422B5D5561}">
      <dgm:prSet/>
      <dgm:spPr/>
      <dgm:t>
        <a:bodyPr/>
        <a:lstStyle/>
        <a:p>
          <a:r>
            <a:rPr lang="en-US" dirty="0"/>
            <a:t>You should have a parent, teacher, or counselor read your essay before you submit it.</a:t>
          </a:r>
        </a:p>
      </dgm:t>
    </dgm:pt>
    <dgm:pt modelId="{52EAE1A1-6332-F143-956B-A9742F217CDA}" type="parTrans" cxnId="{BBB4C478-6675-524E-9AD8-BD75A5AF07BA}">
      <dgm:prSet/>
      <dgm:spPr/>
      <dgm:t>
        <a:bodyPr/>
        <a:lstStyle/>
        <a:p>
          <a:endParaRPr lang="en-US"/>
        </a:p>
      </dgm:t>
    </dgm:pt>
    <dgm:pt modelId="{807EEB2E-AD30-3044-A890-BD25BBEE227D}" type="sibTrans" cxnId="{BBB4C478-6675-524E-9AD8-BD75A5AF07BA}">
      <dgm:prSet/>
      <dgm:spPr/>
      <dgm:t>
        <a:bodyPr/>
        <a:lstStyle/>
        <a:p>
          <a:endParaRPr lang="en-US"/>
        </a:p>
      </dgm:t>
    </dgm:pt>
    <dgm:pt modelId="{C390DB53-70C4-1346-AE40-E2BAE2C89BE8}" type="pres">
      <dgm:prSet presAssocID="{26DA4C5E-BC67-9E43-ABA2-BB9A0E38BD81}" presName="Name0" presStyleCnt="0">
        <dgm:presLayoutVars>
          <dgm:dir/>
          <dgm:animLvl val="lvl"/>
          <dgm:resizeHandles val="exact"/>
        </dgm:presLayoutVars>
      </dgm:prSet>
      <dgm:spPr/>
    </dgm:pt>
    <dgm:pt modelId="{91597C64-837B-5644-A09D-7DC7F2D024E5}" type="pres">
      <dgm:prSet presAssocID="{9B0EDCD0-98C4-AD48-A780-E01616440616}" presName="boxAndChildren" presStyleCnt="0"/>
      <dgm:spPr/>
    </dgm:pt>
    <dgm:pt modelId="{474272A8-4F67-6A47-A842-DCEB96EF62BD}" type="pres">
      <dgm:prSet presAssocID="{9B0EDCD0-98C4-AD48-A780-E01616440616}" presName="parentTextBox" presStyleLbl="node1" presStyleIdx="0" presStyleCnt="2"/>
      <dgm:spPr/>
    </dgm:pt>
    <dgm:pt modelId="{70BD8DEC-1D43-AA45-8593-BABB4150E6F6}" type="pres">
      <dgm:prSet presAssocID="{9B0EDCD0-98C4-AD48-A780-E01616440616}" presName="entireBox" presStyleLbl="node1" presStyleIdx="0" presStyleCnt="2"/>
      <dgm:spPr/>
    </dgm:pt>
    <dgm:pt modelId="{FD0DC1B3-5608-FA46-9DFA-29E8DF32A0C4}" type="pres">
      <dgm:prSet presAssocID="{9B0EDCD0-98C4-AD48-A780-E01616440616}" presName="descendantBox" presStyleCnt="0"/>
      <dgm:spPr/>
    </dgm:pt>
    <dgm:pt modelId="{B6408821-2384-F545-822F-D5A2B1F25EF4}" type="pres">
      <dgm:prSet presAssocID="{BFC29E18-B158-3C4D-89A5-897F6548E990}" presName="childTextBox" presStyleLbl="fgAccFollowNode1" presStyleIdx="0" presStyleCnt="4">
        <dgm:presLayoutVars>
          <dgm:bulletEnabled val="1"/>
        </dgm:presLayoutVars>
      </dgm:prSet>
      <dgm:spPr/>
    </dgm:pt>
    <dgm:pt modelId="{E5F509BA-9E2F-1D40-BAAE-CDDE70DEAAA3}" type="pres">
      <dgm:prSet presAssocID="{404901A5-24D5-CE4A-82C5-173B3F743310}" presName="childTextBox" presStyleLbl="fgAccFollowNode1" presStyleIdx="1" presStyleCnt="4">
        <dgm:presLayoutVars>
          <dgm:bulletEnabled val="1"/>
        </dgm:presLayoutVars>
      </dgm:prSet>
      <dgm:spPr/>
    </dgm:pt>
    <dgm:pt modelId="{3D664C24-75E9-814D-BC7B-F9B6905B3C9E}" type="pres">
      <dgm:prSet presAssocID="{39BE0D18-1D46-E145-BA03-44422B5D5561}" presName="childTextBox" presStyleLbl="fgAccFollowNode1" presStyleIdx="2" presStyleCnt="4">
        <dgm:presLayoutVars>
          <dgm:bulletEnabled val="1"/>
        </dgm:presLayoutVars>
      </dgm:prSet>
      <dgm:spPr/>
    </dgm:pt>
    <dgm:pt modelId="{D5FFD70E-6564-104C-A6F4-0777C66E2CEB}" type="pres">
      <dgm:prSet presAssocID="{7C43CB45-4EA6-5A4B-83F9-15AEDC328C49}" presName="sp" presStyleCnt="0"/>
      <dgm:spPr/>
    </dgm:pt>
    <dgm:pt modelId="{04937059-1B11-C440-BE67-8806519EB502}" type="pres">
      <dgm:prSet presAssocID="{CF6D744B-89D0-CC4A-8110-5D5E227B699D}" presName="arrowAndChildren" presStyleCnt="0"/>
      <dgm:spPr/>
    </dgm:pt>
    <dgm:pt modelId="{791F2DEF-A917-BF4B-A4C6-78D7C4DED15D}" type="pres">
      <dgm:prSet presAssocID="{CF6D744B-89D0-CC4A-8110-5D5E227B699D}" presName="parentTextArrow" presStyleLbl="node1" presStyleIdx="0" presStyleCnt="2"/>
      <dgm:spPr/>
    </dgm:pt>
    <dgm:pt modelId="{8B22F900-6BF8-5D46-94FA-938A21DADC7C}" type="pres">
      <dgm:prSet presAssocID="{CF6D744B-89D0-CC4A-8110-5D5E227B699D}" presName="arrow" presStyleLbl="node1" presStyleIdx="1" presStyleCnt="2" custLinFactNeighborY="2197"/>
      <dgm:spPr/>
    </dgm:pt>
    <dgm:pt modelId="{9AD9A48E-5DBC-7042-BF89-22899B0F02DB}" type="pres">
      <dgm:prSet presAssocID="{CF6D744B-89D0-CC4A-8110-5D5E227B699D}" presName="descendantArrow" presStyleCnt="0"/>
      <dgm:spPr/>
    </dgm:pt>
    <dgm:pt modelId="{3321319A-1A54-D045-BD16-661521416349}" type="pres">
      <dgm:prSet presAssocID="{1C48B368-66AA-0948-B17E-2DB80D8B28AF}" presName="childTextArrow" presStyleLbl="fgAccFollowNode1" presStyleIdx="3" presStyleCnt="4" custScaleY="39898" custLinFactNeighborY="35176">
        <dgm:presLayoutVars>
          <dgm:bulletEnabled val="1"/>
        </dgm:presLayoutVars>
      </dgm:prSet>
      <dgm:spPr/>
    </dgm:pt>
  </dgm:ptLst>
  <dgm:cxnLst>
    <dgm:cxn modelId="{FC401703-8C31-DE49-A24B-155EA83EBCF5}" srcId="{9B0EDCD0-98C4-AD48-A780-E01616440616}" destId="{BFC29E18-B158-3C4D-89A5-897F6548E990}" srcOrd="0" destOrd="0" parTransId="{0AC4F09F-1C20-594D-AA59-39C2DA1358DB}" sibTransId="{78815A98-F544-5F42-A80E-E254355BA7B2}"/>
    <dgm:cxn modelId="{0C0B3D0B-F683-C747-A741-410A49567F8F}" type="presOf" srcId="{9B0EDCD0-98C4-AD48-A780-E01616440616}" destId="{70BD8DEC-1D43-AA45-8593-BABB4150E6F6}" srcOrd="1" destOrd="0" presId="urn:microsoft.com/office/officeart/2005/8/layout/process4"/>
    <dgm:cxn modelId="{7C710B11-A97F-AF42-908D-310357B81DCB}" type="presOf" srcId="{1C48B368-66AA-0948-B17E-2DB80D8B28AF}" destId="{3321319A-1A54-D045-BD16-661521416349}" srcOrd="0" destOrd="0" presId="urn:microsoft.com/office/officeart/2005/8/layout/process4"/>
    <dgm:cxn modelId="{04D5CC2C-BB71-C649-8093-EA60A7F55D63}" srcId="{26DA4C5E-BC67-9E43-ABA2-BB9A0E38BD81}" destId="{9B0EDCD0-98C4-AD48-A780-E01616440616}" srcOrd="1" destOrd="0" parTransId="{94915241-F3F4-B44A-9AB0-BC6FBCEAF307}" sibTransId="{F557CB51-ADC3-524C-BBF6-1323CC5E3035}"/>
    <dgm:cxn modelId="{9EDB9A45-41D9-8449-952A-8AB69824AF5A}" srcId="{9B0EDCD0-98C4-AD48-A780-E01616440616}" destId="{404901A5-24D5-CE4A-82C5-173B3F743310}" srcOrd="1" destOrd="0" parTransId="{6C03E310-A7EB-574D-B733-496D64938190}" sibTransId="{9A7FD237-908C-8645-B964-883DBF51EAD7}"/>
    <dgm:cxn modelId="{32F25D63-6C96-A14C-84FE-926FCE6387AA}" srcId="{26DA4C5E-BC67-9E43-ABA2-BB9A0E38BD81}" destId="{CF6D744B-89D0-CC4A-8110-5D5E227B699D}" srcOrd="0" destOrd="0" parTransId="{BED32A10-5EF4-2345-8D8F-3D1FE80554D6}" sibTransId="{7C43CB45-4EA6-5A4B-83F9-15AEDC328C49}"/>
    <dgm:cxn modelId="{10BDBA65-C63F-7F48-85B5-B9DE3894DDC2}" type="presOf" srcId="{BFC29E18-B158-3C4D-89A5-897F6548E990}" destId="{B6408821-2384-F545-822F-D5A2B1F25EF4}" srcOrd="0" destOrd="0" presId="urn:microsoft.com/office/officeart/2005/8/layout/process4"/>
    <dgm:cxn modelId="{A15A7166-4582-EF44-9D31-E503157F10EF}" type="presOf" srcId="{CF6D744B-89D0-CC4A-8110-5D5E227B699D}" destId="{791F2DEF-A917-BF4B-A4C6-78D7C4DED15D}" srcOrd="0" destOrd="0" presId="urn:microsoft.com/office/officeart/2005/8/layout/process4"/>
    <dgm:cxn modelId="{BBB4C478-6675-524E-9AD8-BD75A5AF07BA}" srcId="{9B0EDCD0-98C4-AD48-A780-E01616440616}" destId="{39BE0D18-1D46-E145-BA03-44422B5D5561}" srcOrd="2" destOrd="0" parTransId="{52EAE1A1-6332-F143-956B-A9742F217CDA}" sibTransId="{807EEB2E-AD30-3044-A890-BD25BBEE227D}"/>
    <dgm:cxn modelId="{E05A0D7A-5578-FD4A-B69A-B4F78FE3CD01}" type="presOf" srcId="{CF6D744B-89D0-CC4A-8110-5D5E227B699D}" destId="{8B22F900-6BF8-5D46-94FA-938A21DADC7C}" srcOrd="1" destOrd="0" presId="urn:microsoft.com/office/officeart/2005/8/layout/process4"/>
    <dgm:cxn modelId="{1834388A-6036-0140-A667-FB14E8B2A99C}" type="presOf" srcId="{39BE0D18-1D46-E145-BA03-44422B5D5561}" destId="{3D664C24-75E9-814D-BC7B-F9B6905B3C9E}" srcOrd="0" destOrd="0" presId="urn:microsoft.com/office/officeart/2005/8/layout/process4"/>
    <dgm:cxn modelId="{4F23618C-A8C8-B646-A295-A12066E4EA0E}" srcId="{CF6D744B-89D0-CC4A-8110-5D5E227B699D}" destId="{1C48B368-66AA-0948-B17E-2DB80D8B28AF}" srcOrd="0" destOrd="0" parTransId="{FB435A61-BD26-824F-8AA2-DD1EAC502F18}" sibTransId="{7E765CAF-8F89-FC47-B3C2-3D50E352EA8A}"/>
    <dgm:cxn modelId="{A26254A1-3E09-C040-B8F2-34B3F7222DE2}" type="presOf" srcId="{404901A5-24D5-CE4A-82C5-173B3F743310}" destId="{E5F509BA-9E2F-1D40-BAAE-CDDE70DEAAA3}" srcOrd="0" destOrd="0" presId="urn:microsoft.com/office/officeart/2005/8/layout/process4"/>
    <dgm:cxn modelId="{86D928C9-B101-1B4F-83EC-31C7AA8EBEEE}" type="presOf" srcId="{9B0EDCD0-98C4-AD48-A780-E01616440616}" destId="{474272A8-4F67-6A47-A842-DCEB96EF62BD}" srcOrd="0" destOrd="0" presId="urn:microsoft.com/office/officeart/2005/8/layout/process4"/>
    <dgm:cxn modelId="{FC3DDEF8-B634-4E41-BCFF-BBFFB0A3E5CC}" type="presOf" srcId="{26DA4C5E-BC67-9E43-ABA2-BB9A0E38BD81}" destId="{C390DB53-70C4-1346-AE40-E2BAE2C89BE8}" srcOrd="0" destOrd="0" presId="urn:microsoft.com/office/officeart/2005/8/layout/process4"/>
    <dgm:cxn modelId="{EBACC3EF-BBC8-D14F-BEA3-D7398FFB3683}" type="presParOf" srcId="{C390DB53-70C4-1346-AE40-E2BAE2C89BE8}" destId="{91597C64-837B-5644-A09D-7DC7F2D024E5}" srcOrd="0" destOrd="0" presId="urn:microsoft.com/office/officeart/2005/8/layout/process4"/>
    <dgm:cxn modelId="{FDD16A5E-4BCF-0242-A370-AD22573D5ACF}" type="presParOf" srcId="{91597C64-837B-5644-A09D-7DC7F2D024E5}" destId="{474272A8-4F67-6A47-A842-DCEB96EF62BD}" srcOrd="0" destOrd="0" presId="urn:microsoft.com/office/officeart/2005/8/layout/process4"/>
    <dgm:cxn modelId="{8C220D39-86F2-AF4E-905B-405E17D0AB90}" type="presParOf" srcId="{91597C64-837B-5644-A09D-7DC7F2D024E5}" destId="{70BD8DEC-1D43-AA45-8593-BABB4150E6F6}" srcOrd="1" destOrd="0" presId="urn:microsoft.com/office/officeart/2005/8/layout/process4"/>
    <dgm:cxn modelId="{931EF27D-7A81-8F48-8040-1E65023A3ED2}" type="presParOf" srcId="{91597C64-837B-5644-A09D-7DC7F2D024E5}" destId="{FD0DC1B3-5608-FA46-9DFA-29E8DF32A0C4}" srcOrd="2" destOrd="0" presId="urn:microsoft.com/office/officeart/2005/8/layout/process4"/>
    <dgm:cxn modelId="{8E4514B9-7D31-B548-B6BB-CBF447C0E456}" type="presParOf" srcId="{FD0DC1B3-5608-FA46-9DFA-29E8DF32A0C4}" destId="{B6408821-2384-F545-822F-D5A2B1F25EF4}" srcOrd="0" destOrd="0" presId="urn:microsoft.com/office/officeart/2005/8/layout/process4"/>
    <dgm:cxn modelId="{54C63292-E344-D340-ACC1-B16E18E9A502}" type="presParOf" srcId="{FD0DC1B3-5608-FA46-9DFA-29E8DF32A0C4}" destId="{E5F509BA-9E2F-1D40-BAAE-CDDE70DEAAA3}" srcOrd="1" destOrd="0" presId="urn:microsoft.com/office/officeart/2005/8/layout/process4"/>
    <dgm:cxn modelId="{DB34BEFF-A2F1-E74A-BEF6-98FCF6745CA8}" type="presParOf" srcId="{FD0DC1B3-5608-FA46-9DFA-29E8DF32A0C4}" destId="{3D664C24-75E9-814D-BC7B-F9B6905B3C9E}" srcOrd="2" destOrd="0" presId="urn:microsoft.com/office/officeart/2005/8/layout/process4"/>
    <dgm:cxn modelId="{3DF9903A-CC79-F244-BE95-6322EE74A465}" type="presParOf" srcId="{C390DB53-70C4-1346-AE40-E2BAE2C89BE8}" destId="{D5FFD70E-6564-104C-A6F4-0777C66E2CEB}" srcOrd="1" destOrd="0" presId="urn:microsoft.com/office/officeart/2005/8/layout/process4"/>
    <dgm:cxn modelId="{95348FBA-735D-914F-A687-6B31CB7C01D7}" type="presParOf" srcId="{C390DB53-70C4-1346-AE40-E2BAE2C89BE8}" destId="{04937059-1B11-C440-BE67-8806519EB502}" srcOrd="2" destOrd="0" presId="urn:microsoft.com/office/officeart/2005/8/layout/process4"/>
    <dgm:cxn modelId="{28E7649E-C1C3-7C4F-8E89-438FC9919F36}" type="presParOf" srcId="{04937059-1B11-C440-BE67-8806519EB502}" destId="{791F2DEF-A917-BF4B-A4C6-78D7C4DED15D}" srcOrd="0" destOrd="0" presId="urn:microsoft.com/office/officeart/2005/8/layout/process4"/>
    <dgm:cxn modelId="{22BF15B6-48DD-3B45-B465-45C2A95B3EAB}" type="presParOf" srcId="{04937059-1B11-C440-BE67-8806519EB502}" destId="{8B22F900-6BF8-5D46-94FA-938A21DADC7C}" srcOrd="1" destOrd="0" presId="urn:microsoft.com/office/officeart/2005/8/layout/process4"/>
    <dgm:cxn modelId="{80B71AAE-8089-6E49-B769-74DB86CC0080}" type="presParOf" srcId="{04937059-1B11-C440-BE67-8806519EB502}" destId="{9AD9A48E-5DBC-7042-BF89-22899B0F02DB}" srcOrd="2" destOrd="0" presId="urn:microsoft.com/office/officeart/2005/8/layout/process4"/>
    <dgm:cxn modelId="{7B12BD7D-DAE6-864A-B15E-0859B1A6C794}" type="presParOf" srcId="{9AD9A48E-5DBC-7042-BF89-22899B0F02DB}" destId="{3321319A-1A54-D045-BD16-66152141634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02C6B-AA3F-EF45-95B2-297FCF39BE2A}">
      <dsp:nvSpPr>
        <dsp:cNvPr id="0" name=""/>
        <dsp:cNvSpPr/>
      </dsp:nvSpPr>
      <dsp:spPr>
        <a:xfrm>
          <a:off x="2708247" y="-3986"/>
          <a:ext cx="3408417" cy="3408417"/>
        </a:xfrm>
        <a:prstGeom prst="circularArrow">
          <a:avLst>
            <a:gd name="adj1" fmla="val 5274"/>
            <a:gd name="adj2" fmla="val 312630"/>
            <a:gd name="adj3" fmla="val 14220670"/>
            <a:gd name="adj4" fmla="val 17131386"/>
            <a:gd name="adj5" fmla="val 547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A3D6968-9D52-F74B-A8A0-31372F99D13D}">
      <dsp:nvSpPr>
        <dsp:cNvPr id="0" name=""/>
        <dsp:cNvSpPr/>
      </dsp:nvSpPr>
      <dsp:spPr>
        <a:xfrm>
          <a:off x="3761791" y="92"/>
          <a:ext cx="1301329" cy="65066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Values + Interests + Skills</a:t>
          </a:r>
        </a:p>
      </dsp:txBody>
      <dsp:txXfrm>
        <a:off x="3793554" y="31855"/>
        <a:ext cx="1237803" cy="587138"/>
      </dsp:txXfrm>
    </dsp:sp>
    <dsp:sp modelId="{0B074835-972A-C045-9EB8-074789FC5570}">
      <dsp:nvSpPr>
        <dsp:cNvPr id="0" name=""/>
        <dsp:cNvSpPr/>
      </dsp:nvSpPr>
      <dsp:spPr>
        <a:xfrm>
          <a:off x="4989747" y="691456"/>
          <a:ext cx="1301329" cy="6506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Ambitions/Goals</a:t>
          </a:r>
        </a:p>
      </dsp:txBody>
      <dsp:txXfrm>
        <a:off x="5021510" y="723219"/>
        <a:ext cx="1237803" cy="587138"/>
      </dsp:txXfrm>
    </dsp:sp>
    <dsp:sp modelId="{5B3F8307-5117-CF49-A6D7-865FDC4C825A}">
      <dsp:nvSpPr>
        <dsp:cNvPr id="0" name=""/>
        <dsp:cNvSpPr/>
      </dsp:nvSpPr>
      <dsp:spPr>
        <a:xfrm>
          <a:off x="4959266" y="2074180"/>
          <a:ext cx="1301329" cy="65066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Achievements</a:t>
          </a:r>
        </a:p>
      </dsp:txBody>
      <dsp:txXfrm>
        <a:off x="4991029" y="2105943"/>
        <a:ext cx="1237803" cy="587138"/>
      </dsp:txXfrm>
    </dsp:sp>
    <dsp:sp modelId="{5847CD5A-EE62-4749-A648-B2A5B290FD64}">
      <dsp:nvSpPr>
        <dsp:cNvPr id="0" name=""/>
        <dsp:cNvSpPr/>
      </dsp:nvSpPr>
      <dsp:spPr>
        <a:xfrm>
          <a:off x="3761791" y="2765542"/>
          <a:ext cx="1301329" cy="6506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Academic Strengths</a:t>
          </a:r>
        </a:p>
      </dsp:txBody>
      <dsp:txXfrm>
        <a:off x="3793554" y="2797305"/>
        <a:ext cx="1237803" cy="587138"/>
      </dsp:txXfrm>
    </dsp:sp>
    <dsp:sp modelId="{6179156C-F4E1-844D-9E11-E49B609CFE45}">
      <dsp:nvSpPr>
        <dsp:cNvPr id="0" name=""/>
        <dsp:cNvSpPr/>
      </dsp:nvSpPr>
      <dsp:spPr>
        <a:xfrm>
          <a:off x="2564316" y="2074180"/>
          <a:ext cx="1301329" cy="6506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Personal </a:t>
          </a:r>
          <a:br>
            <a:rPr lang="en-US" sz="1100" kern="1200" dirty="0"/>
          </a:br>
          <a:r>
            <a:rPr lang="en-US" sz="1100" kern="1200" dirty="0"/>
            <a:t>Interests</a:t>
          </a:r>
        </a:p>
      </dsp:txBody>
      <dsp:txXfrm>
        <a:off x="2596079" y="2105943"/>
        <a:ext cx="1237803" cy="587138"/>
      </dsp:txXfrm>
    </dsp:sp>
    <dsp:sp modelId="{647268EB-78EB-BB43-A1F8-62C507C1251F}">
      <dsp:nvSpPr>
        <dsp:cNvPr id="0" name=""/>
        <dsp:cNvSpPr/>
      </dsp:nvSpPr>
      <dsp:spPr>
        <a:xfrm>
          <a:off x="2564316" y="691454"/>
          <a:ext cx="1301329" cy="65066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Unique Talents</a:t>
          </a:r>
        </a:p>
      </dsp:txBody>
      <dsp:txXfrm>
        <a:off x="2596079" y="723217"/>
        <a:ext cx="1237803" cy="587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D8DEC-1D43-AA45-8593-BABB4150E6F6}">
      <dsp:nvSpPr>
        <dsp:cNvPr id="0" name=""/>
        <dsp:cNvSpPr/>
      </dsp:nvSpPr>
      <dsp:spPr>
        <a:xfrm>
          <a:off x="0" y="3679258"/>
          <a:ext cx="5836919" cy="24139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essay or writing sample is the most important </a:t>
          </a:r>
          <a:r>
            <a:rPr lang="en-US" sz="2300" b="1" kern="1200" dirty="0"/>
            <a:t>NON-ACADEMIC</a:t>
          </a:r>
          <a:r>
            <a:rPr lang="en-US" sz="2300" kern="1200" dirty="0"/>
            <a:t> piece of the application.</a:t>
          </a:r>
        </a:p>
      </dsp:txBody>
      <dsp:txXfrm>
        <a:off x="0" y="3679258"/>
        <a:ext cx="5836919" cy="1303555"/>
      </dsp:txXfrm>
    </dsp:sp>
    <dsp:sp modelId="{B6408821-2384-F545-822F-D5A2B1F25EF4}">
      <dsp:nvSpPr>
        <dsp:cNvPr id="0" name=""/>
        <dsp:cNvSpPr/>
      </dsp:nvSpPr>
      <dsp:spPr>
        <a:xfrm>
          <a:off x="2850" y="4934534"/>
          <a:ext cx="1943739" cy="111043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You should complete multiple drafts of your essay.</a:t>
          </a:r>
        </a:p>
      </dsp:txBody>
      <dsp:txXfrm>
        <a:off x="2850" y="4934534"/>
        <a:ext cx="1943739" cy="1110436"/>
      </dsp:txXfrm>
    </dsp:sp>
    <dsp:sp modelId="{E5F509BA-9E2F-1D40-BAAE-CDDE70DEAAA3}">
      <dsp:nvSpPr>
        <dsp:cNvPr id="0" name=""/>
        <dsp:cNvSpPr/>
      </dsp:nvSpPr>
      <dsp:spPr>
        <a:xfrm>
          <a:off x="1946590" y="4934534"/>
          <a:ext cx="1943739" cy="1110436"/>
        </a:xfrm>
        <a:prstGeom prst="rect">
          <a:avLst/>
        </a:prstGeom>
        <a:solidFill>
          <a:schemeClr val="accent2">
            <a:tint val="40000"/>
            <a:alpha val="90000"/>
            <a:hueOff val="-6868062"/>
            <a:satOff val="354"/>
            <a:lumOff val="1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6868062"/>
              <a:satOff val="354"/>
              <a:lumOff val="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It is to your advantage to submit an essay even if it is considered “optional.”</a:t>
          </a:r>
        </a:p>
      </dsp:txBody>
      <dsp:txXfrm>
        <a:off x="1946590" y="4934534"/>
        <a:ext cx="1943739" cy="1110436"/>
      </dsp:txXfrm>
    </dsp:sp>
    <dsp:sp modelId="{3D664C24-75E9-814D-BC7B-F9B6905B3C9E}">
      <dsp:nvSpPr>
        <dsp:cNvPr id="0" name=""/>
        <dsp:cNvSpPr/>
      </dsp:nvSpPr>
      <dsp:spPr>
        <a:xfrm>
          <a:off x="3890329" y="4934534"/>
          <a:ext cx="1943739" cy="1110436"/>
        </a:xfrm>
        <a:prstGeom prst="rect">
          <a:avLst/>
        </a:prstGeom>
        <a:solidFill>
          <a:schemeClr val="accent2">
            <a:tint val="40000"/>
            <a:alpha val="90000"/>
            <a:hueOff val="-13736124"/>
            <a:satOff val="707"/>
            <a:lumOff val="3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3736124"/>
              <a:satOff val="707"/>
              <a:lumOff val="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You should have a parent, teacher, or counselor read your essay before you submit it.</a:t>
          </a:r>
        </a:p>
      </dsp:txBody>
      <dsp:txXfrm>
        <a:off x="3890329" y="4934534"/>
        <a:ext cx="1943739" cy="1110436"/>
      </dsp:txXfrm>
    </dsp:sp>
    <dsp:sp modelId="{8B22F900-6BF8-5D46-94FA-938A21DADC7C}">
      <dsp:nvSpPr>
        <dsp:cNvPr id="0" name=""/>
        <dsp:cNvSpPr/>
      </dsp:nvSpPr>
      <dsp:spPr>
        <a:xfrm rot="10800000">
          <a:off x="0" y="84317"/>
          <a:ext cx="5836919" cy="3712719"/>
        </a:xfrm>
        <a:prstGeom prst="upArrowCallou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Grades and strength in schedule are what college admission counselors consider most important when evaluating an applicant</a:t>
          </a:r>
          <a:r>
            <a:rPr lang="en-US" sz="2000" kern="1200" dirty="0"/>
            <a:t>.</a:t>
          </a:r>
        </a:p>
      </dsp:txBody>
      <dsp:txXfrm rot="-10800000">
        <a:off x="0" y="84317"/>
        <a:ext cx="5836919" cy="1303164"/>
      </dsp:txXfrm>
    </dsp:sp>
    <dsp:sp modelId="{3321319A-1A54-D045-BD16-661521416349}">
      <dsp:nvSpPr>
        <dsp:cNvPr id="0" name=""/>
        <dsp:cNvSpPr/>
      </dsp:nvSpPr>
      <dsp:spPr>
        <a:xfrm>
          <a:off x="0" y="2030000"/>
          <a:ext cx="5836919" cy="442909"/>
        </a:xfrm>
        <a:prstGeom prst="rect">
          <a:avLst/>
        </a:prstGeom>
        <a:solidFill>
          <a:schemeClr val="accent2">
            <a:tint val="40000"/>
            <a:alpha val="90000"/>
            <a:hueOff val="-20604185"/>
            <a:satOff val="1061"/>
            <a:lumOff val="5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604185"/>
              <a:satOff val="1061"/>
              <a:lumOff val="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You should not “take it easy” in your senior year.</a:t>
          </a:r>
        </a:p>
      </dsp:txBody>
      <dsp:txXfrm>
        <a:off x="0" y="2030000"/>
        <a:ext cx="5836919" cy="442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B6D19-E1E7-6F45-8DA1-F470AA35FB10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E2905-D489-B145-AE0B-AFAAB3CFB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legeboard.org/" TargetMode="External"/><Relationship Id="rId2" Type="http://schemas.openxmlformats.org/officeDocument/2006/relationships/hyperlink" Target="http://www.ac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teenlife.s3.amazonaws.com/media/uploads/College%20Prep%20Guide%20201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vawizard.org/wizard/careersAsses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freecareertest.com/" TargetMode="External"/><Relationship Id="rId2" Type="http://schemas.openxmlformats.org/officeDocument/2006/relationships/hyperlink" Target="https://www.mynextmove.org/explore/i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ctprofile.org/" TargetMode="External"/><Relationship Id="rId4" Type="http://schemas.openxmlformats.org/officeDocument/2006/relationships/hyperlink" Target="https://www.princetonreview.com/quiz/career-quiz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BB9E0-4AB3-A840-953D-035F2B966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Junior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12978-06C5-C64A-9AB8-36B773D5A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End of the year presentation</a:t>
            </a:r>
          </a:p>
        </p:txBody>
      </p:sp>
    </p:spTree>
    <p:extLst>
      <p:ext uri="{BB962C8B-B14F-4D97-AF65-F5344CB8AC3E}">
        <p14:creationId xmlns:p14="http://schemas.microsoft.com/office/powerpoint/2010/main" val="656443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2DE6-0F03-364C-8AE4-C5382C72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1A56-3C28-324A-A7EE-25B56EEE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82" y="2728190"/>
            <a:ext cx="8298695" cy="3416300"/>
          </a:xfrm>
        </p:spPr>
        <p:txBody>
          <a:bodyPr/>
          <a:lstStyle/>
          <a:p>
            <a:r>
              <a:rPr lang="en-US" dirty="0"/>
              <a:t>Research </a:t>
            </a:r>
            <a:r>
              <a:rPr lang="en-US" b="1" dirty="0"/>
              <a:t>who you are </a:t>
            </a:r>
            <a:r>
              <a:rPr lang="en-US" dirty="0"/>
              <a:t>by doing the Career Assessments we talked about.</a:t>
            </a:r>
          </a:p>
          <a:p>
            <a:r>
              <a:rPr lang="en-US" dirty="0"/>
              <a:t>Research </a:t>
            </a:r>
            <a:r>
              <a:rPr lang="en-US" b="1" dirty="0"/>
              <a:t>the career you want </a:t>
            </a:r>
            <a:r>
              <a:rPr lang="en-US" dirty="0"/>
              <a:t>to pursue when you complete school.</a:t>
            </a:r>
          </a:p>
          <a:p>
            <a:r>
              <a:rPr lang="en-US" dirty="0"/>
              <a:t>Research </a:t>
            </a:r>
            <a:r>
              <a:rPr lang="en-US" b="1" dirty="0"/>
              <a:t>the path </a:t>
            </a:r>
            <a:r>
              <a:rPr lang="en-US" dirty="0"/>
              <a:t>you need to take to accomplish your career goal.</a:t>
            </a:r>
          </a:p>
          <a:p>
            <a:r>
              <a:rPr lang="en-US" dirty="0"/>
              <a:t>Research </a:t>
            </a:r>
            <a:r>
              <a:rPr lang="en-US" b="1" dirty="0"/>
              <a:t>the education</a:t>
            </a:r>
            <a:r>
              <a:rPr lang="en-US" dirty="0"/>
              <a:t>, if needed, to obtain the position you desire.</a:t>
            </a:r>
          </a:p>
          <a:p>
            <a:r>
              <a:rPr lang="en-US" dirty="0"/>
              <a:t>Research </a:t>
            </a:r>
            <a:r>
              <a:rPr lang="en-US" b="1" dirty="0"/>
              <a:t>the financial obligations </a:t>
            </a:r>
            <a:r>
              <a:rPr lang="en-US" dirty="0"/>
              <a:t>that may occur with your career path.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2CB5-67E2-4542-897F-9B6C0DA0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40" y="3799840"/>
            <a:ext cx="2849880" cy="28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8003-5C2D-4E4B-89F9-031D277B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43C12-7388-6B4B-A353-2A4934FAB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for your career path, walk through how to get there.</a:t>
            </a:r>
          </a:p>
          <a:p>
            <a:r>
              <a:rPr lang="en-US" dirty="0"/>
              <a:t>Plan to take classes that will help you to obtain your career goals.</a:t>
            </a:r>
          </a:p>
          <a:p>
            <a:r>
              <a:rPr lang="en-US" dirty="0"/>
              <a:t>Plan/think ahead of what your post secondary options are whether college, 2 year school, military, apprenticeship, or work.</a:t>
            </a:r>
          </a:p>
          <a:p>
            <a:r>
              <a:rPr lang="en-US" dirty="0"/>
              <a:t>Plan the steps to get there.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D57BF-8B34-D945-BCD5-AB71EF8D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90" y="3719944"/>
            <a:ext cx="3434773" cy="25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7649-B241-A148-8193-0A8DDCEB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FE3F-9D2D-FC4C-8B54-74E7E1389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7115589" cy="3416300"/>
          </a:xfrm>
        </p:spPr>
        <p:txBody>
          <a:bodyPr/>
          <a:lstStyle/>
          <a:p>
            <a:r>
              <a:rPr lang="en-US" dirty="0"/>
              <a:t>Discuss what your plans are with your parents.  </a:t>
            </a:r>
          </a:p>
          <a:p>
            <a:r>
              <a:rPr lang="en-US" dirty="0"/>
              <a:t>Discuss with your teachers what your career goals are.  Ask in advance about a recommendation.</a:t>
            </a:r>
          </a:p>
          <a:p>
            <a:r>
              <a:rPr lang="en-US" dirty="0"/>
              <a:t>Discuss with your counselor how you would like to implement your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E392A-A758-B446-9CD8-FE33FD1E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58" y="3635681"/>
            <a:ext cx="3761510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4AE1-BEA8-E240-AB9A-59A8E912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High School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9A974-F18B-9E45-BFCB-2AE73C17D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794" y="3429000"/>
            <a:ext cx="8825659" cy="3416300"/>
          </a:xfrm>
        </p:spPr>
        <p:txBody>
          <a:bodyPr numCol="2" anchor="b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4-year college</a:t>
            </a:r>
          </a:p>
          <a:p>
            <a:r>
              <a:rPr lang="en-US" dirty="0"/>
              <a:t>2-year college</a:t>
            </a:r>
          </a:p>
          <a:p>
            <a:r>
              <a:rPr lang="en-US" dirty="0"/>
              <a:t>Trade school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Apprenticeship Programs</a:t>
            </a:r>
          </a:p>
          <a:p>
            <a:r>
              <a:rPr lang="en-US" dirty="0"/>
              <a:t>Enlist into the Military</a:t>
            </a:r>
          </a:p>
          <a:p>
            <a:r>
              <a:rPr lang="en-US" dirty="0"/>
              <a:t>Join the workforce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87A59-AB8F-D94A-AA14-0CA6766F1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203" y="2366010"/>
            <a:ext cx="6426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538E-6148-6146-9029-7709CF4E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B559-655B-A945-9490-425F5BEF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895846"/>
          </a:xfrm>
        </p:spPr>
        <p:txBody>
          <a:bodyPr>
            <a:normAutofit/>
          </a:bodyPr>
          <a:lstStyle/>
          <a:p>
            <a:r>
              <a:rPr lang="en-US" dirty="0"/>
              <a:t>Test with SAT and/or ACT.</a:t>
            </a:r>
          </a:p>
          <a:p>
            <a:r>
              <a:rPr lang="en-US" dirty="0"/>
              <a:t>Recommended times to take is 2 to 3 times for the SAT.</a:t>
            </a:r>
          </a:p>
          <a:p>
            <a:r>
              <a:rPr lang="en-US" dirty="0"/>
              <a:t>Recommended times to take is 1 to 2 times for ACT.</a:t>
            </a:r>
          </a:p>
          <a:p>
            <a:r>
              <a:rPr lang="en-US" dirty="0"/>
              <a:t>Consider taking once in Spring, Summer, and Fall.</a:t>
            </a:r>
          </a:p>
          <a:p>
            <a:r>
              <a:rPr lang="en-US" dirty="0"/>
              <a:t>If it is an option, consider taking a prep course.  Either way, </a:t>
            </a:r>
            <a:r>
              <a:rPr lang="en-US" b="1" dirty="0"/>
              <a:t>STUDY</a:t>
            </a:r>
            <a:r>
              <a:rPr lang="en-US" dirty="0"/>
              <a:t>!</a:t>
            </a:r>
          </a:p>
          <a:p>
            <a:r>
              <a:rPr lang="en-US" dirty="0">
                <a:hlinkClick r:id="rId2"/>
              </a:rPr>
              <a:t>www.act.org</a:t>
            </a:r>
            <a:endParaRPr lang="en-US" dirty="0"/>
          </a:p>
          <a:p>
            <a:r>
              <a:rPr lang="en-US" dirty="0">
                <a:hlinkClick r:id="rId3"/>
              </a:rPr>
              <a:t>www.collegeboard.org</a:t>
            </a:r>
            <a:endParaRPr lang="en-US" dirty="0"/>
          </a:p>
          <a:p>
            <a:r>
              <a:rPr lang="en-US" dirty="0"/>
              <a:t>Link </a:t>
            </a:r>
            <a:r>
              <a:rPr lang="en-US" dirty="0" err="1"/>
              <a:t>Collegeboard</a:t>
            </a:r>
            <a:r>
              <a:rPr lang="en-US" dirty="0"/>
              <a:t> and Khan Academy for FREE for</a:t>
            </a:r>
            <a:br>
              <a:rPr lang="en-US" dirty="0"/>
            </a:br>
            <a:r>
              <a:rPr lang="en-US" dirty="0"/>
              <a:t>personalized SAT practice</a:t>
            </a:r>
          </a:p>
          <a:p>
            <a:r>
              <a:rPr lang="en-US" dirty="0"/>
              <a:t>STUDY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22318-46C0-5B48-B282-21D99DF7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71" y="4545620"/>
            <a:ext cx="3325091" cy="19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675A-06DD-3848-8D4D-294EFF9D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 vs. 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DEAAD2-7685-C34B-A616-6726DA56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7386" y="2342147"/>
            <a:ext cx="3985329" cy="4515853"/>
          </a:xfrm>
        </p:spPr>
      </p:pic>
    </p:spTree>
    <p:extLst>
      <p:ext uri="{BB962C8B-B14F-4D97-AF65-F5344CB8AC3E}">
        <p14:creationId xmlns:p14="http://schemas.microsoft.com/office/powerpoint/2010/main" val="51196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E26D-AF52-BE4E-84AE-D5DB706E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Visit!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D389D-8F92-D840-956A-CC454D616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 the colleges you’d like to attend.</a:t>
            </a:r>
          </a:p>
          <a:p>
            <a:r>
              <a:rPr lang="en-US" dirty="0"/>
              <a:t>Visit the programs that are offered through 2 year or tech programs.</a:t>
            </a:r>
          </a:p>
          <a:p>
            <a:r>
              <a:rPr lang="en-US" dirty="0"/>
              <a:t>Visit with local businesses to talk further about your career choice.</a:t>
            </a:r>
          </a:p>
          <a:p>
            <a:r>
              <a:rPr lang="en-US" dirty="0"/>
              <a:t>Visit with employers who have apprenticeship programs.</a:t>
            </a:r>
          </a:p>
          <a:p>
            <a:r>
              <a:rPr lang="en-US" dirty="0"/>
              <a:t>Visit with recruiters if you are interested in the military.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48E30-5847-1D43-8BA9-75F8F4D5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873" y="4311650"/>
            <a:ext cx="3281218" cy="19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D977-39B0-B145-9432-BEDBBD0A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5BC5-2E03-2A41-8943-2F8C5A09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Prepare!  Start putting into action your plans, desires, hopes, and goals.</a:t>
            </a:r>
          </a:p>
          <a:p>
            <a:r>
              <a:rPr lang="en-US" dirty="0"/>
              <a:t>Write them down.</a:t>
            </a:r>
          </a:p>
          <a:p>
            <a:r>
              <a:rPr lang="en-US" dirty="0"/>
              <a:t>Make a checklist.</a:t>
            </a:r>
          </a:p>
          <a:p>
            <a:r>
              <a:rPr lang="en-US" dirty="0"/>
              <a:t>Start looking to make it happen!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5C26E1-329D-0147-BAC6-B2D34393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09" y="3574473"/>
            <a:ext cx="4024102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3E6D-17A7-B645-9FC2-93331132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PREPARE, continued…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18E26-29D8-B749-B1C1-93098048D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GRADES!  GRADES!  GRADES!</a:t>
            </a:r>
          </a:p>
          <a:p>
            <a:pPr lvl="1"/>
            <a:r>
              <a:rPr lang="en-US" dirty="0"/>
              <a:t>Good grades sends a message to colleges that you are ready</a:t>
            </a:r>
          </a:p>
          <a:p>
            <a:endParaRPr lang="en-US" dirty="0"/>
          </a:p>
          <a:p>
            <a:r>
              <a:rPr lang="en-US" dirty="0"/>
              <a:t>Remain Involved</a:t>
            </a:r>
          </a:p>
          <a:p>
            <a:pPr lvl="1"/>
            <a:r>
              <a:rPr lang="en-US" dirty="0"/>
              <a:t>Don’t get overwhelmed</a:t>
            </a:r>
          </a:p>
          <a:p>
            <a:pPr lvl="1"/>
            <a:r>
              <a:rPr lang="en-US" dirty="0"/>
              <a:t>Maintain clubs and involvement</a:t>
            </a:r>
          </a:p>
          <a:p>
            <a:pPr lvl="1"/>
            <a:r>
              <a:rPr lang="en-US" dirty="0"/>
              <a:t>Become a leader</a:t>
            </a:r>
          </a:p>
          <a:p>
            <a:endParaRPr lang="en-US" dirty="0"/>
          </a:p>
          <a:p>
            <a:r>
              <a:rPr lang="en-US" dirty="0"/>
              <a:t>Stay Focused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433E0-755E-6048-9BF2-2516D5297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568" y="3433010"/>
            <a:ext cx="3935662" cy="29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98F658F-DD67-5340-9134-AF48201D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Colleges Looking For?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2F10E8-DA32-CE4B-A144-88B3C5563F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Admission Test Scores (SAT, ACT)</a:t>
            </a:r>
          </a:p>
          <a:p>
            <a:r>
              <a:rPr lang="en-US" dirty="0"/>
              <a:t>Grades in all courses</a:t>
            </a:r>
          </a:p>
          <a:p>
            <a:r>
              <a:rPr lang="en-US" dirty="0"/>
              <a:t>Essay</a:t>
            </a:r>
          </a:p>
          <a:p>
            <a:r>
              <a:rPr lang="en-US" dirty="0"/>
              <a:t>Teacher Recommendation</a:t>
            </a:r>
          </a:p>
          <a:p>
            <a:r>
              <a:rPr lang="en-US" dirty="0"/>
              <a:t>Class rank</a:t>
            </a:r>
          </a:p>
          <a:p>
            <a:r>
              <a:rPr lang="en-US" dirty="0"/>
              <a:t>Counselor Recommendation</a:t>
            </a:r>
          </a:p>
          <a:p>
            <a:r>
              <a:rPr lang="en-US" dirty="0"/>
              <a:t>Work Experience</a:t>
            </a:r>
          </a:p>
          <a:p>
            <a:r>
              <a:rPr lang="en-US" dirty="0"/>
              <a:t>State Graduation Exam Scores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9D4C110-105F-0848-9DC7-C1FB548BD0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Grades in College Prep (Core) classes</a:t>
            </a:r>
          </a:p>
          <a:p>
            <a:r>
              <a:rPr lang="en-US" dirty="0"/>
              <a:t>Demonstrated Interest</a:t>
            </a:r>
          </a:p>
          <a:p>
            <a:r>
              <a:rPr lang="en-US" dirty="0"/>
              <a:t>Subject Test Scores (AP, IB)</a:t>
            </a:r>
          </a:p>
          <a:p>
            <a:r>
              <a:rPr lang="en-US" dirty="0"/>
              <a:t>Interview</a:t>
            </a:r>
          </a:p>
          <a:p>
            <a:r>
              <a:rPr lang="en-US" dirty="0"/>
              <a:t>Strength of Curriculum (rigor)</a:t>
            </a:r>
          </a:p>
          <a:p>
            <a:r>
              <a:rPr lang="en-US" dirty="0"/>
              <a:t>Portfolio</a:t>
            </a:r>
          </a:p>
          <a:p>
            <a:r>
              <a:rPr lang="en-US" dirty="0"/>
              <a:t>SAT II Scores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0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374B-910B-2A42-AA9E-1FA57CF7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B3EF-46EC-AE44-A6DD-1C7BE6B8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many of you already know what you’d like to do for a career?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How many of you know what you plan to do after graduation?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How many of you have already started planning?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How many of you are still thinking?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DD5E3-524D-9D4F-84DD-C2E54472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783" y="3906981"/>
            <a:ext cx="2601167" cy="23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1ABD-DC2F-DE4C-BE34-1BFEAB91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Colleges Looking For?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E3A24-26A3-0144-83A3-761ED220F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980" y="2603500"/>
            <a:ext cx="6026353" cy="3416300"/>
          </a:xfrm>
        </p:spPr>
      </p:pic>
    </p:spTree>
    <p:extLst>
      <p:ext uri="{BB962C8B-B14F-4D97-AF65-F5344CB8AC3E}">
        <p14:creationId xmlns:p14="http://schemas.microsoft.com/office/powerpoint/2010/main" val="371040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FC15-A93E-4745-8A40-FC28823C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5235B0-1629-AF4B-82F3-EF21BBEFC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3D1B1F1-6670-964C-AD3B-41AE16CB3FB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48611689"/>
              </p:ext>
            </p:extLst>
          </p:nvPr>
        </p:nvGraphicFramePr>
        <p:xfrm>
          <a:off x="6172200" y="304800"/>
          <a:ext cx="583692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7233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5029-968B-0E4D-B3C8-D404B664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2D4103-7F8C-7C40-B338-AC9EDBE9ADE0}"/>
              </a:ext>
            </a:extLst>
          </p:cNvPr>
          <p:cNvGrpSpPr/>
          <p:nvPr/>
        </p:nvGrpSpPr>
        <p:grpSpPr>
          <a:xfrm>
            <a:off x="2916140" y="2644586"/>
            <a:ext cx="6431484" cy="3358227"/>
            <a:chOff x="2306540" y="2676670"/>
            <a:chExt cx="6431484" cy="335822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A9EF2D-92EB-B940-B555-F93372F25217}"/>
                </a:ext>
              </a:extLst>
            </p:cNvPr>
            <p:cNvSpPr/>
            <p:nvPr/>
          </p:nvSpPr>
          <p:spPr>
            <a:xfrm>
              <a:off x="2613407" y="2676670"/>
              <a:ext cx="1447999" cy="1045908"/>
            </a:xfrm>
            <a:custGeom>
              <a:avLst/>
              <a:gdLst>
                <a:gd name="connsiteX0" fmla="*/ 0 w 1447999"/>
                <a:gd name="connsiteY0" fmla="*/ 104591 h 1045908"/>
                <a:gd name="connsiteX1" fmla="*/ 104591 w 1447999"/>
                <a:gd name="connsiteY1" fmla="*/ 0 h 1045908"/>
                <a:gd name="connsiteX2" fmla="*/ 1343408 w 1447999"/>
                <a:gd name="connsiteY2" fmla="*/ 0 h 1045908"/>
                <a:gd name="connsiteX3" fmla="*/ 1447999 w 1447999"/>
                <a:gd name="connsiteY3" fmla="*/ 104591 h 1045908"/>
                <a:gd name="connsiteX4" fmla="*/ 1447999 w 1447999"/>
                <a:gd name="connsiteY4" fmla="*/ 941317 h 1045908"/>
                <a:gd name="connsiteX5" fmla="*/ 1343408 w 1447999"/>
                <a:gd name="connsiteY5" fmla="*/ 1045908 h 1045908"/>
                <a:gd name="connsiteX6" fmla="*/ 104591 w 1447999"/>
                <a:gd name="connsiteY6" fmla="*/ 1045908 h 1045908"/>
                <a:gd name="connsiteX7" fmla="*/ 0 w 1447999"/>
                <a:gd name="connsiteY7" fmla="*/ 941317 h 1045908"/>
                <a:gd name="connsiteX8" fmla="*/ 0 w 1447999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999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343408" y="0"/>
                  </a:lnTo>
                  <a:cubicBezTo>
                    <a:pt x="1401172" y="0"/>
                    <a:pt x="1447999" y="46827"/>
                    <a:pt x="1447999" y="104591"/>
                  </a:cubicBezTo>
                  <a:lnTo>
                    <a:pt x="1447999" y="941317"/>
                  </a:lnTo>
                  <a:cubicBezTo>
                    <a:pt x="1447999" y="999081"/>
                    <a:pt x="1401172" y="1045908"/>
                    <a:pt x="1343408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Register and prepare for ACT and SAT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C06834A-C42E-5047-896B-3CE9CE57E54D}"/>
                </a:ext>
              </a:extLst>
            </p:cNvPr>
            <p:cNvSpPr/>
            <p:nvPr/>
          </p:nvSpPr>
          <p:spPr>
            <a:xfrm>
              <a:off x="2306540" y="3818788"/>
              <a:ext cx="1134344" cy="1045908"/>
            </a:xfrm>
            <a:custGeom>
              <a:avLst/>
              <a:gdLst>
                <a:gd name="connsiteX0" fmla="*/ 0 w 1134344"/>
                <a:gd name="connsiteY0" fmla="*/ 104591 h 1045908"/>
                <a:gd name="connsiteX1" fmla="*/ 104591 w 1134344"/>
                <a:gd name="connsiteY1" fmla="*/ 0 h 1045908"/>
                <a:gd name="connsiteX2" fmla="*/ 1029753 w 1134344"/>
                <a:gd name="connsiteY2" fmla="*/ 0 h 1045908"/>
                <a:gd name="connsiteX3" fmla="*/ 1134344 w 1134344"/>
                <a:gd name="connsiteY3" fmla="*/ 104591 h 1045908"/>
                <a:gd name="connsiteX4" fmla="*/ 1134344 w 1134344"/>
                <a:gd name="connsiteY4" fmla="*/ 941317 h 1045908"/>
                <a:gd name="connsiteX5" fmla="*/ 1029753 w 1134344"/>
                <a:gd name="connsiteY5" fmla="*/ 1045908 h 1045908"/>
                <a:gd name="connsiteX6" fmla="*/ 104591 w 1134344"/>
                <a:gd name="connsiteY6" fmla="*/ 1045908 h 1045908"/>
                <a:gd name="connsiteX7" fmla="*/ 0 w 1134344"/>
                <a:gd name="connsiteY7" fmla="*/ 941317 h 1045908"/>
                <a:gd name="connsiteX8" fmla="*/ 0 w 1134344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344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029753" y="0"/>
                  </a:lnTo>
                  <a:cubicBezTo>
                    <a:pt x="1087517" y="0"/>
                    <a:pt x="1134344" y="46827"/>
                    <a:pt x="1134344" y="104591"/>
                  </a:cubicBezTo>
                  <a:lnTo>
                    <a:pt x="1134344" y="941317"/>
                  </a:lnTo>
                  <a:cubicBezTo>
                    <a:pt x="1134344" y="999081"/>
                    <a:pt x="1087517" y="1045908"/>
                    <a:pt x="1029753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Set up campus visits and attend open houses (virtually or in-person)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C091A02-58AF-2741-83F0-361901AD771A}"/>
                </a:ext>
              </a:extLst>
            </p:cNvPr>
            <p:cNvSpPr/>
            <p:nvPr/>
          </p:nvSpPr>
          <p:spPr>
            <a:xfrm>
              <a:off x="3190440" y="4988989"/>
              <a:ext cx="1165208" cy="1045908"/>
            </a:xfrm>
            <a:custGeom>
              <a:avLst/>
              <a:gdLst>
                <a:gd name="connsiteX0" fmla="*/ 0 w 500886"/>
                <a:gd name="connsiteY0" fmla="*/ 50089 h 1045908"/>
                <a:gd name="connsiteX1" fmla="*/ 50089 w 500886"/>
                <a:gd name="connsiteY1" fmla="*/ 0 h 1045908"/>
                <a:gd name="connsiteX2" fmla="*/ 450797 w 500886"/>
                <a:gd name="connsiteY2" fmla="*/ 0 h 1045908"/>
                <a:gd name="connsiteX3" fmla="*/ 500886 w 500886"/>
                <a:gd name="connsiteY3" fmla="*/ 50089 h 1045908"/>
                <a:gd name="connsiteX4" fmla="*/ 500886 w 500886"/>
                <a:gd name="connsiteY4" fmla="*/ 995819 h 1045908"/>
                <a:gd name="connsiteX5" fmla="*/ 450797 w 500886"/>
                <a:gd name="connsiteY5" fmla="*/ 1045908 h 1045908"/>
                <a:gd name="connsiteX6" fmla="*/ 50089 w 500886"/>
                <a:gd name="connsiteY6" fmla="*/ 1045908 h 1045908"/>
                <a:gd name="connsiteX7" fmla="*/ 0 w 500886"/>
                <a:gd name="connsiteY7" fmla="*/ 995819 h 1045908"/>
                <a:gd name="connsiteX8" fmla="*/ 0 w 500886"/>
                <a:gd name="connsiteY8" fmla="*/ 50089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886" h="1045908">
                  <a:moveTo>
                    <a:pt x="0" y="50089"/>
                  </a:moveTo>
                  <a:cubicBezTo>
                    <a:pt x="0" y="22426"/>
                    <a:pt x="22426" y="0"/>
                    <a:pt x="50089" y="0"/>
                  </a:cubicBezTo>
                  <a:lnTo>
                    <a:pt x="450797" y="0"/>
                  </a:lnTo>
                  <a:cubicBezTo>
                    <a:pt x="478460" y="0"/>
                    <a:pt x="500886" y="22426"/>
                    <a:pt x="500886" y="50089"/>
                  </a:cubicBezTo>
                  <a:lnTo>
                    <a:pt x="500886" y="995819"/>
                  </a:lnTo>
                  <a:cubicBezTo>
                    <a:pt x="500886" y="1023482"/>
                    <a:pt x="478460" y="1045908"/>
                    <a:pt x="450797" y="1045908"/>
                  </a:cubicBezTo>
                  <a:lnTo>
                    <a:pt x="50089" y="1045908"/>
                  </a:lnTo>
                  <a:cubicBezTo>
                    <a:pt x="22426" y="1045908"/>
                    <a:pt x="0" y="1023482"/>
                    <a:pt x="0" y="995819"/>
                  </a:cubicBezTo>
                  <a:lnTo>
                    <a:pt x="0" y="500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390" tIns="60390" rIns="60390" bIns="6039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Start to build your resume or activity sheet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DBD2F56-6ACE-C14A-B681-459112B5EDAC}"/>
                </a:ext>
              </a:extLst>
            </p:cNvPr>
            <p:cNvSpPr/>
            <p:nvPr/>
          </p:nvSpPr>
          <p:spPr>
            <a:xfrm>
              <a:off x="4867561" y="4988989"/>
              <a:ext cx="1597897" cy="1045908"/>
            </a:xfrm>
            <a:custGeom>
              <a:avLst/>
              <a:gdLst>
                <a:gd name="connsiteX0" fmla="*/ 0 w 500886"/>
                <a:gd name="connsiteY0" fmla="*/ 50089 h 1045908"/>
                <a:gd name="connsiteX1" fmla="*/ 50089 w 500886"/>
                <a:gd name="connsiteY1" fmla="*/ 0 h 1045908"/>
                <a:gd name="connsiteX2" fmla="*/ 450797 w 500886"/>
                <a:gd name="connsiteY2" fmla="*/ 0 h 1045908"/>
                <a:gd name="connsiteX3" fmla="*/ 500886 w 500886"/>
                <a:gd name="connsiteY3" fmla="*/ 50089 h 1045908"/>
                <a:gd name="connsiteX4" fmla="*/ 500886 w 500886"/>
                <a:gd name="connsiteY4" fmla="*/ 995819 h 1045908"/>
                <a:gd name="connsiteX5" fmla="*/ 450797 w 500886"/>
                <a:gd name="connsiteY5" fmla="*/ 1045908 h 1045908"/>
                <a:gd name="connsiteX6" fmla="*/ 50089 w 500886"/>
                <a:gd name="connsiteY6" fmla="*/ 1045908 h 1045908"/>
                <a:gd name="connsiteX7" fmla="*/ 0 w 500886"/>
                <a:gd name="connsiteY7" fmla="*/ 995819 h 1045908"/>
                <a:gd name="connsiteX8" fmla="*/ 0 w 500886"/>
                <a:gd name="connsiteY8" fmla="*/ 50089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886" h="1045908">
                  <a:moveTo>
                    <a:pt x="0" y="50089"/>
                  </a:moveTo>
                  <a:cubicBezTo>
                    <a:pt x="0" y="22426"/>
                    <a:pt x="22426" y="0"/>
                    <a:pt x="50089" y="0"/>
                  </a:cubicBezTo>
                  <a:lnTo>
                    <a:pt x="450797" y="0"/>
                  </a:lnTo>
                  <a:cubicBezTo>
                    <a:pt x="478460" y="0"/>
                    <a:pt x="500886" y="22426"/>
                    <a:pt x="500886" y="50089"/>
                  </a:cubicBezTo>
                  <a:lnTo>
                    <a:pt x="500886" y="995819"/>
                  </a:lnTo>
                  <a:cubicBezTo>
                    <a:pt x="500886" y="1023482"/>
                    <a:pt x="478460" y="1045908"/>
                    <a:pt x="450797" y="1045908"/>
                  </a:cubicBezTo>
                  <a:lnTo>
                    <a:pt x="50089" y="1045908"/>
                  </a:lnTo>
                  <a:cubicBezTo>
                    <a:pt x="22426" y="1045908"/>
                    <a:pt x="0" y="1023482"/>
                    <a:pt x="0" y="995819"/>
                  </a:cubicBezTo>
                  <a:lnTo>
                    <a:pt x="0" y="500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390" tIns="60390" rIns="60390" bIns="6039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Think about teacher recommendations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B8AC4D-401B-B748-B743-8C2EE562D605}"/>
                </a:ext>
              </a:extLst>
            </p:cNvPr>
            <p:cNvSpPr/>
            <p:nvPr/>
          </p:nvSpPr>
          <p:spPr>
            <a:xfrm>
              <a:off x="6977372" y="4988989"/>
              <a:ext cx="1005209" cy="1045908"/>
            </a:xfrm>
            <a:custGeom>
              <a:avLst/>
              <a:gdLst>
                <a:gd name="connsiteX0" fmla="*/ 0 w 500886"/>
                <a:gd name="connsiteY0" fmla="*/ 50089 h 1045908"/>
                <a:gd name="connsiteX1" fmla="*/ 50089 w 500886"/>
                <a:gd name="connsiteY1" fmla="*/ 0 h 1045908"/>
                <a:gd name="connsiteX2" fmla="*/ 450797 w 500886"/>
                <a:gd name="connsiteY2" fmla="*/ 0 h 1045908"/>
                <a:gd name="connsiteX3" fmla="*/ 500886 w 500886"/>
                <a:gd name="connsiteY3" fmla="*/ 50089 h 1045908"/>
                <a:gd name="connsiteX4" fmla="*/ 500886 w 500886"/>
                <a:gd name="connsiteY4" fmla="*/ 995819 h 1045908"/>
                <a:gd name="connsiteX5" fmla="*/ 450797 w 500886"/>
                <a:gd name="connsiteY5" fmla="*/ 1045908 h 1045908"/>
                <a:gd name="connsiteX6" fmla="*/ 50089 w 500886"/>
                <a:gd name="connsiteY6" fmla="*/ 1045908 h 1045908"/>
                <a:gd name="connsiteX7" fmla="*/ 0 w 500886"/>
                <a:gd name="connsiteY7" fmla="*/ 995819 h 1045908"/>
                <a:gd name="connsiteX8" fmla="*/ 0 w 500886"/>
                <a:gd name="connsiteY8" fmla="*/ 50089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886" h="1045908">
                  <a:moveTo>
                    <a:pt x="0" y="50089"/>
                  </a:moveTo>
                  <a:cubicBezTo>
                    <a:pt x="0" y="22426"/>
                    <a:pt x="22426" y="0"/>
                    <a:pt x="50089" y="0"/>
                  </a:cubicBezTo>
                  <a:lnTo>
                    <a:pt x="450797" y="0"/>
                  </a:lnTo>
                  <a:cubicBezTo>
                    <a:pt x="478460" y="0"/>
                    <a:pt x="500886" y="22426"/>
                    <a:pt x="500886" y="50089"/>
                  </a:cubicBezTo>
                  <a:lnTo>
                    <a:pt x="500886" y="995819"/>
                  </a:lnTo>
                  <a:cubicBezTo>
                    <a:pt x="500886" y="1023482"/>
                    <a:pt x="478460" y="1045908"/>
                    <a:pt x="450797" y="1045908"/>
                  </a:cubicBezTo>
                  <a:lnTo>
                    <a:pt x="50089" y="1045908"/>
                  </a:lnTo>
                  <a:cubicBezTo>
                    <a:pt x="22426" y="1045908"/>
                    <a:pt x="0" y="1023482"/>
                    <a:pt x="0" y="995819"/>
                  </a:cubicBezTo>
                  <a:lnTo>
                    <a:pt x="0" y="500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390" tIns="60390" rIns="60390" bIns="6039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Improve your academic standing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60D3871-4D6F-5E4E-AAE5-53D6C6771515}"/>
                </a:ext>
              </a:extLst>
            </p:cNvPr>
            <p:cNvSpPr/>
            <p:nvPr/>
          </p:nvSpPr>
          <p:spPr>
            <a:xfrm>
              <a:off x="4034893" y="3823355"/>
              <a:ext cx="1143012" cy="1045908"/>
            </a:xfrm>
            <a:custGeom>
              <a:avLst/>
              <a:gdLst>
                <a:gd name="connsiteX0" fmla="*/ 0 w 1143012"/>
                <a:gd name="connsiteY0" fmla="*/ 104591 h 1045908"/>
                <a:gd name="connsiteX1" fmla="*/ 104591 w 1143012"/>
                <a:gd name="connsiteY1" fmla="*/ 0 h 1045908"/>
                <a:gd name="connsiteX2" fmla="*/ 1038421 w 1143012"/>
                <a:gd name="connsiteY2" fmla="*/ 0 h 1045908"/>
                <a:gd name="connsiteX3" fmla="*/ 1143012 w 1143012"/>
                <a:gd name="connsiteY3" fmla="*/ 104591 h 1045908"/>
                <a:gd name="connsiteX4" fmla="*/ 1143012 w 1143012"/>
                <a:gd name="connsiteY4" fmla="*/ 941317 h 1045908"/>
                <a:gd name="connsiteX5" fmla="*/ 1038421 w 1143012"/>
                <a:gd name="connsiteY5" fmla="*/ 1045908 h 1045908"/>
                <a:gd name="connsiteX6" fmla="*/ 104591 w 1143012"/>
                <a:gd name="connsiteY6" fmla="*/ 1045908 h 1045908"/>
                <a:gd name="connsiteX7" fmla="*/ 0 w 1143012"/>
                <a:gd name="connsiteY7" fmla="*/ 941317 h 1045908"/>
                <a:gd name="connsiteX8" fmla="*/ 0 w 1143012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12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038421" y="0"/>
                  </a:lnTo>
                  <a:cubicBezTo>
                    <a:pt x="1096185" y="0"/>
                    <a:pt x="1143012" y="46827"/>
                    <a:pt x="1143012" y="104591"/>
                  </a:cubicBezTo>
                  <a:lnTo>
                    <a:pt x="1143012" y="941317"/>
                  </a:lnTo>
                  <a:cubicBezTo>
                    <a:pt x="1143012" y="999081"/>
                    <a:pt x="1096185" y="1045908"/>
                    <a:pt x="1038421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Senior year course selection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BD87812-2D1D-5F4C-A2B7-303AB8E82700}"/>
                </a:ext>
              </a:extLst>
            </p:cNvPr>
            <p:cNvSpPr/>
            <p:nvPr/>
          </p:nvSpPr>
          <p:spPr>
            <a:xfrm>
              <a:off x="6042530" y="3803932"/>
              <a:ext cx="1104008" cy="1045908"/>
            </a:xfrm>
            <a:custGeom>
              <a:avLst/>
              <a:gdLst>
                <a:gd name="connsiteX0" fmla="*/ 0 w 1104008"/>
                <a:gd name="connsiteY0" fmla="*/ 104591 h 1045908"/>
                <a:gd name="connsiteX1" fmla="*/ 104591 w 1104008"/>
                <a:gd name="connsiteY1" fmla="*/ 0 h 1045908"/>
                <a:gd name="connsiteX2" fmla="*/ 999417 w 1104008"/>
                <a:gd name="connsiteY2" fmla="*/ 0 h 1045908"/>
                <a:gd name="connsiteX3" fmla="*/ 1104008 w 1104008"/>
                <a:gd name="connsiteY3" fmla="*/ 104591 h 1045908"/>
                <a:gd name="connsiteX4" fmla="*/ 1104008 w 1104008"/>
                <a:gd name="connsiteY4" fmla="*/ 941317 h 1045908"/>
                <a:gd name="connsiteX5" fmla="*/ 999417 w 1104008"/>
                <a:gd name="connsiteY5" fmla="*/ 1045908 h 1045908"/>
                <a:gd name="connsiteX6" fmla="*/ 104591 w 1104008"/>
                <a:gd name="connsiteY6" fmla="*/ 1045908 h 1045908"/>
                <a:gd name="connsiteX7" fmla="*/ 0 w 1104008"/>
                <a:gd name="connsiteY7" fmla="*/ 941317 h 1045908"/>
                <a:gd name="connsiteX8" fmla="*/ 0 w 1104008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008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999417" y="0"/>
                  </a:lnTo>
                  <a:cubicBezTo>
                    <a:pt x="1057181" y="0"/>
                    <a:pt x="1104008" y="46827"/>
                    <a:pt x="1104008" y="104591"/>
                  </a:cubicBezTo>
                  <a:lnTo>
                    <a:pt x="1104008" y="941317"/>
                  </a:lnTo>
                  <a:cubicBezTo>
                    <a:pt x="1104008" y="999081"/>
                    <a:pt x="1057181" y="1045908"/>
                    <a:pt x="999417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Challenge yourself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F76F86-B49C-4A44-A455-2E6307F71C31}"/>
                </a:ext>
              </a:extLst>
            </p:cNvPr>
            <p:cNvSpPr/>
            <p:nvPr/>
          </p:nvSpPr>
          <p:spPr>
            <a:xfrm>
              <a:off x="7625466" y="3822518"/>
              <a:ext cx="1112558" cy="1045908"/>
            </a:xfrm>
            <a:custGeom>
              <a:avLst/>
              <a:gdLst>
                <a:gd name="connsiteX0" fmla="*/ 0 w 1112558"/>
                <a:gd name="connsiteY0" fmla="*/ 104591 h 1045908"/>
                <a:gd name="connsiteX1" fmla="*/ 104591 w 1112558"/>
                <a:gd name="connsiteY1" fmla="*/ 0 h 1045908"/>
                <a:gd name="connsiteX2" fmla="*/ 1007967 w 1112558"/>
                <a:gd name="connsiteY2" fmla="*/ 0 h 1045908"/>
                <a:gd name="connsiteX3" fmla="*/ 1112558 w 1112558"/>
                <a:gd name="connsiteY3" fmla="*/ 104591 h 1045908"/>
                <a:gd name="connsiteX4" fmla="*/ 1112558 w 1112558"/>
                <a:gd name="connsiteY4" fmla="*/ 941317 h 1045908"/>
                <a:gd name="connsiteX5" fmla="*/ 1007967 w 1112558"/>
                <a:gd name="connsiteY5" fmla="*/ 1045908 h 1045908"/>
                <a:gd name="connsiteX6" fmla="*/ 104591 w 1112558"/>
                <a:gd name="connsiteY6" fmla="*/ 1045908 h 1045908"/>
                <a:gd name="connsiteX7" fmla="*/ 0 w 1112558"/>
                <a:gd name="connsiteY7" fmla="*/ 941317 h 1045908"/>
                <a:gd name="connsiteX8" fmla="*/ 0 w 1112558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2558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007967" y="0"/>
                  </a:lnTo>
                  <a:cubicBezTo>
                    <a:pt x="1065731" y="0"/>
                    <a:pt x="1112558" y="46827"/>
                    <a:pt x="1112558" y="104591"/>
                  </a:cubicBezTo>
                  <a:lnTo>
                    <a:pt x="1112558" y="941317"/>
                  </a:lnTo>
                  <a:cubicBezTo>
                    <a:pt x="1112558" y="999081"/>
                    <a:pt x="1065731" y="1045908"/>
                    <a:pt x="1007967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Maintain involvement in activities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2C36E9-9154-E646-82D6-0FF3BDEC7ABE}"/>
                </a:ext>
              </a:extLst>
            </p:cNvPr>
            <p:cNvSpPr/>
            <p:nvPr/>
          </p:nvSpPr>
          <p:spPr>
            <a:xfrm>
              <a:off x="4810672" y="2697297"/>
              <a:ext cx="1453534" cy="1045908"/>
            </a:xfrm>
            <a:custGeom>
              <a:avLst/>
              <a:gdLst>
                <a:gd name="connsiteX0" fmla="*/ 0 w 1453534"/>
                <a:gd name="connsiteY0" fmla="*/ 104591 h 1045908"/>
                <a:gd name="connsiteX1" fmla="*/ 104591 w 1453534"/>
                <a:gd name="connsiteY1" fmla="*/ 0 h 1045908"/>
                <a:gd name="connsiteX2" fmla="*/ 1348943 w 1453534"/>
                <a:gd name="connsiteY2" fmla="*/ 0 h 1045908"/>
                <a:gd name="connsiteX3" fmla="*/ 1453534 w 1453534"/>
                <a:gd name="connsiteY3" fmla="*/ 104591 h 1045908"/>
                <a:gd name="connsiteX4" fmla="*/ 1453534 w 1453534"/>
                <a:gd name="connsiteY4" fmla="*/ 941317 h 1045908"/>
                <a:gd name="connsiteX5" fmla="*/ 1348943 w 1453534"/>
                <a:gd name="connsiteY5" fmla="*/ 1045908 h 1045908"/>
                <a:gd name="connsiteX6" fmla="*/ 104591 w 1453534"/>
                <a:gd name="connsiteY6" fmla="*/ 1045908 h 1045908"/>
                <a:gd name="connsiteX7" fmla="*/ 0 w 1453534"/>
                <a:gd name="connsiteY7" fmla="*/ 941317 h 1045908"/>
                <a:gd name="connsiteX8" fmla="*/ 0 w 1453534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3534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348943" y="0"/>
                  </a:lnTo>
                  <a:cubicBezTo>
                    <a:pt x="1406707" y="0"/>
                    <a:pt x="1453534" y="46827"/>
                    <a:pt x="1453534" y="104591"/>
                  </a:cubicBezTo>
                  <a:lnTo>
                    <a:pt x="1453534" y="941317"/>
                  </a:lnTo>
                  <a:cubicBezTo>
                    <a:pt x="1453534" y="999081"/>
                    <a:pt x="1406707" y="1045908"/>
                    <a:pt x="1348943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Research Colleges or other post-secondary options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252F733-23DE-1E4D-B34F-CE1C9226FA6A}"/>
                </a:ext>
              </a:extLst>
            </p:cNvPr>
            <p:cNvSpPr/>
            <p:nvPr/>
          </p:nvSpPr>
          <p:spPr>
            <a:xfrm>
              <a:off x="6775802" y="2681933"/>
              <a:ext cx="1408351" cy="1045908"/>
            </a:xfrm>
            <a:custGeom>
              <a:avLst/>
              <a:gdLst>
                <a:gd name="connsiteX0" fmla="*/ 0 w 1408351"/>
                <a:gd name="connsiteY0" fmla="*/ 104591 h 1045908"/>
                <a:gd name="connsiteX1" fmla="*/ 104591 w 1408351"/>
                <a:gd name="connsiteY1" fmla="*/ 0 h 1045908"/>
                <a:gd name="connsiteX2" fmla="*/ 1303760 w 1408351"/>
                <a:gd name="connsiteY2" fmla="*/ 0 h 1045908"/>
                <a:gd name="connsiteX3" fmla="*/ 1408351 w 1408351"/>
                <a:gd name="connsiteY3" fmla="*/ 104591 h 1045908"/>
                <a:gd name="connsiteX4" fmla="*/ 1408351 w 1408351"/>
                <a:gd name="connsiteY4" fmla="*/ 941317 h 1045908"/>
                <a:gd name="connsiteX5" fmla="*/ 1303760 w 1408351"/>
                <a:gd name="connsiteY5" fmla="*/ 1045908 h 1045908"/>
                <a:gd name="connsiteX6" fmla="*/ 104591 w 1408351"/>
                <a:gd name="connsiteY6" fmla="*/ 1045908 h 1045908"/>
                <a:gd name="connsiteX7" fmla="*/ 0 w 1408351"/>
                <a:gd name="connsiteY7" fmla="*/ 941317 h 1045908"/>
                <a:gd name="connsiteX8" fmla="*/ 0 w 1408351"/>
                <a:gd name="connsiteY8" fmla="*/ 104591 h 104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351" h="1045908">
                  <a:moveTo>
                    <a:pt x="0" y="104591"/>
                  </a:moveTo>
                  <a:cubicBezTo>
                    <a:pt x="0" y="46827"/>
                    <a:pt x="46827" y="0"/>
                    <a:pt x="104591" y="0"/>
                  </a:cubicBezTo>
                  <a:lnTo>
                    <a:pt x="1303760" y="0"/>
                  </a:lnTo>
                  <a:cubicBezTo>
                    <a:pt x="1361524" y="0"/>
                    <a:pt x="1408351" y="46827"/>
                    <a:pt x="1408351" y="104591"/>
                  </a:cubicBezTo>
                  <a:lnTo>
                    <a:pt x="1408351" y="941317"/>
                  </a:lnTo>
                  <a:cubicBezTo>
                    <a:pt x="1408351" y="999081"/>
                    <a:pt x="1361524" y="1045908"/>
                    <a:pt x="1303760" y="1045908"/>
                  </a:cubicBezTo>
                  <a:lnTo>
                    <a:pt x="104591" y="1045908"/>
                  </a:lnTo>
                  <a:cubicBezTo>
                    <a:pt x="46827" y="1045908"/>
                    <a:pt x="0" y="999081"/>
                    <a:pt x="0" y="941317"/>
                  </a:cubicBezTo>
                  <a:lnTo>
                    <a:pt x="0" y="1045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354" tIns="76354" rIns="76354" bIns="7635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Meet college reps (if possible)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65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7CF27-7985-884A-A36C-A9DA15343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62" y="0"/>
            <a:ext cx="498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0AA0-F3FE-3143-B7E2-3E1BC152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D8A5-2111-EF47-A95A-8B435E9E8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107" y="2803146"/>
            <a:ext cx="5081067" cy="34163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https://teenlife.s3.amazonaws.com/media/uploads/College%20Prep%20Guide%202019.pdf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9A534-A5FA-BE4E-91DD-082433C8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6" y="2803146"/>
            <a:ext cx="3525482" cy="301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5CD8D-134B-F344-8641-F4DB45426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218" y="4511296"/>
            <a:ext cx="2895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6E9-6A4C-934E-BD22-6F3ACF19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6B7C9-66F4-C146-8E66-F05DB1697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542" y="2852792"/>
            <a:ext cx="8824913" cy="2945011"/>
          </a:xfrm>
        </p:spPr>
      </p:pic>
    </p:spTree>
    <p:extLst>
      <p:ext uri="{BB962C8B-B14F-4D97-AF65-F5344CB8AC3E}">
        <p14:creationId xmlns:p14="http://schemas.microsoft.com/office/powerpoint/2010/main" val="41709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66C8-E371-2448-9F48-55A062DD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BE133-037F-9F44-8306-4BFDB52B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Take a career assessment to begin exploring a major or a career you would like. </a:t>
            </a:r>
          </a:p>
          <a:p>
            <a:r>
              <a:rPr lang="en-US" dirty="0">
                <a:solidFill>
                  <a:schemeClr val="tx1"/>
                </a:solidFill>
              </a:rPr>
              <a:t>Virginia Wizard: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https://www.vawizard.org/wizard/careersAssess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FFA57-91D5-D24D-A12A-283328A2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36" y="4461163"/>
            <a:ext cx="4249882" cy="19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3FF6C5-CC5D-EA46-9DA4-CA0D9EF4B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862357"/>
              </p:ext>
            </p:extLst>
          </p:nvPr>
        </p:nvGraphicFramePr>
        <p:xfrm>
          <a:off x="5945188" y="677575"/>
          <a:ext cx="42624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Document" r:id="rId3" imgW="5943600" imgH="7556500" progId="Word.Document.12">
                  <p:embed/>
                </p:oleObj>
              </mc:Choice>
              <mc:Fallback>
                <p:oleObj name="Document" r:id="rId3" imgW="5943600" imgH="755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5188" y="677575"/>
                        <a:ext cx="42624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C3BD895-60E8-7C46-89D3-EE7DD572A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04436"/>
              </p:ext>
            </p:extLst>
          </p:nvPr>
        </p:nvGraphicFramePr>
        <p:xfrm>
          <a:off x="1307484" y="677574"/>
          <a:ext cx="39814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Document" r:id="rId5" imgW="5943600" imgH="8089900" progId="Word.Document.12">
                  <p:embed/>
                </p:oleObj>
              </mc:Choice>
              <mc:Fallback>
                <p:oleObj name="Document" r:id="rId5" imgW="5943600" imgH="808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7484" y="677574"/>
                        <a:ext cx="39814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2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CF60-9FF4-0341-94F5-CFF3E6B4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Research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7E2F2C1-8EBA-2B4B-B615-EC01502CF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963902"/>
              </p:ext>
            </p:extLst>
          </p:nvPr>
        </p:nvGraphicFramePr>
        <p:xfrm>
          <a:off x="6948805" y="682562"/>
          <a:ext cx="41449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Document" r:id="rId3" imgW="6858000" imgH="8966200" progId="Word.Document.12">
                  <p:embed/>
                </p:oleObj>
              </mc:Choice>
              <mc:Fallback>
                <p:oleObj name="Document" r:id="rId3" imgW="6858000" imgH="896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8805" y="682562"/>
                        <a:ext cx="41449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2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65EA-573A-5340-BAF8-142CA95D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INTEREST INVENTORIES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9C9F1-9A9A-BC40-8F36-758EDDD9A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Other interest inventories to do on your own: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https://www.mynextmove.org/explore/ip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https://www.yourfreecareertest.com/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https://www.princetonreview.com/quiz/career-quiz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https://www.actprofile.org/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15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BC3E-63B2-344C-84A2-767B9EDF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AB9B3-D279-524D-B49D-27B429985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Anyone learn anything new about themselves?</a:t>
            </a:r>
          </a:p>
          <a:p>
            <a:r>
              <a:rPr lang="en-US" dirty="0"/>
              <a:t>Any surprises?</a:t>
            </a:r>
          </a:p>
          <a:p>
            <a:r>
              <a:rPr lang="en-US" dirty="0"/>
              <a:t>How many got results that you were expecting?</a:t>
            </a:r>
          </a:p>
          <a:p>
            <a:r>
              <a:rPr lang="en-US" dirty="0"/>
              <a:t>Did this help you in learning about yourself?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03017-4F9E-214B-BA9A-ECBEEB31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971" y="3147236"/>
            <a:ext cx="4147141" cy="32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316D-F2ED-DC42-93AF-68FFDE35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876CBF-FACC-AC4D-B7EE-B2B84F93C5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80985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681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E3FB-2003-574D-BD3C-DC8F1EB8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575B7-AFB6-3B4D-B78F-BED88A83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RESEARCH!</a:t>
            </a:r>
          </a:p>
          <a:p>
            <a:r>
              <a:rPr lang="en-US" sz="2000" dirty="0"/>
              <a:t>PLAN!</a:t>
            </a:r>
          </a:p>
          <a:p>
            <a:r>
              <a:rPr lang="en-US" sz="2000" dirty="0"/>
              <a:t>DISCUSS!</a:t>
            </a:r>
          </a:p>
          <a:p>
            <a:r>
              <a:rPr lang="en-US" sz="2000" dirty="0"/>
              <a:t>TEST!</a:t>
            </a:r>
          </a:p>
          <a:p>
            <a:r>
              <a:rPr lang="en-US" sz="2000" dirty="0"/>
              <a:t>VISIT!</a:t>
            </a:r>
          </a:p>
          <a:p>
            <a:r>
              <a:rPr lang="en-US" sz="2000" dirty="0"/>
              <a:t>PREPARE!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CC5A8-1F7D-DB42-876C-389186EA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428" y="2603500"/>
            <a:ext cx="3202210" cy="37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42021</TotalTime>
  <Words>855</Words>
  <Application>Microsoft Macintosh PowerPoint</Application>
  <PresentationFormat>Widescreen</PresentationFormat>
  <Paragraphs>147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Ion Boardroom</vt:lpstr>
      <vt:lpstr>Document</vt:lpstr>
      <vt:lpstr>Junior class</vt:lpstr>
      <vt:lpstr>Questions</vt:lpstr>
      <vt:lpstr>WHO AM I?</vt:lpstr>
      <vt:lpstr>PowerPoint Presentation</vt:lpstr>
      <vt:lpstr>Career Research</vt:lpstr>
      <vt:lpstr>FURTHER INTEREST INVENTORIES</vt:lpstr>
      <vt:lpstr>Results…</vt:lpstr>
      <vt:lpstr>Things to Consider</vt:lpstr>
      <vt:lpstr>Junior Year</vt:lpstr>
      <vt:lpstr>Research!</vt:lpstr>
      <vt:lpstr>Plan!</vt:lpstr>
      <vt:lpstr>Discuss!</vt:lpstr>
      <vt:lpstr>Post High School Options</vt:lpstr>
      <vt:lpstr>Test!</vt:lpstr>
      <vt:lpstr>SAT vs. ACT</vt:lpstr>
      <vt:lpstr>Visit! </vt:lpstr>
      <vt:lpstr>PREPARE!</vt:lpstr>
      <vt:lpstr>PREPARE, continued… </vt:lpstr>
      <vt:lpstr>What Are Colleges Looking For?</vt:lpstr>
      <vt:lpstr>What Are Colleges Looking For?</vt:lpstr>
      <vt:lpstr>Why is this important?</vt:lpstr>
      <vt:lpstr>What to do now?</vt:lpstr>
      <vt:lpstr>PowerPoint Presentation</vt:lpstr>
      <vt:lpstr>Planning ahead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Junior class</dc:title>
  <dc:creator>Microsoft Office User</dc:creator>
  <cp:lastModifiedBy>Kim King</cp:lastModifiedBy>
  <cp:revision>56</cp:revision>
  <dcterms:created xsi:type="dcterms:W3CDTF">2020-04-27T16:13:24Z</dcterms:created>
  <dcterms:modified xsi:type="dcterms:W3CDTF">2020-11-19T15:43:11Z</dcterms:modified>
</cp:coreProperties>
</file>