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6" r:id="rId3"/>
    <p:sldId id="267" r:id="rId4"/>
    <p:sldId id="262" r:id="rId5"/>
    <p:sldId id="269" r:id="rId6"/>
    <p:sldId id="257" r:id="rId7"/>
    <p:sldId id="258" r:id="rId8"/>
    <p:sldId id="268" r:id="rId9"/>
    <p:sldId id="261" r:id="rId10"/>
    <p:sldId id="27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6"/>
    <p:restoredTop sz="95952"/>
  </p:normalViewPr>
  <p:slideViewPr>
    <p:cSldViewPr snapToGrid="0" snapToObjects="1">
      <p:cViewPr varScale="1">
        <p:scale>
          <a:sx n="96" d="100"/>
          <a:sy n="96" d="100"/>
        </p:scale>
        <p:origin x="192" y="5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3/18/21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3/18/21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3/18/21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3/18/21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3/18/21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3/18/21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3/18/21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3/18/21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3/18/21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3/18/21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3/18/21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Senior%20Year/Grace%20Senior%20Parents%20January.docx" TargetMode="External"/><Relationship Id="rId2" Type="http://schemas.openxmlformats.org/officeDocument/2006/relationships/hyperlink" Target="https://www.grace-school.net/index.as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kking@grace-school.ne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25F16-0E2E-DB45-83A6-80755F5FF646}"/>
              </a:ext>
            </a:extLst>
          </p:cNvPr>
          <p:cNvSpPr>
            <a:spLocks noGrp="1"/>
          </p:cNvSpPr>
          <p:nvPr>
            <p:ph type="ctrTitle"/>
          </p:nvPr>
        </p:nvSpPr>
        <p:spPr>
          <a:xfrm>
            <a:off x="1154955" y="1447800"/>
            <a:ext cx="8825658" cy="3329581"/>
          </a:xfrm>
        </p:spPr>
        <p:txBody>
          <a:bodyPr/>
          <a:lstStyle/>
          <a:p>
            <a:r>
              <a:rPr lang="en-US" b="1" dirty="0"/>
              <a:t>Grace Christian School Counseling</a:t>
            </a:r>
          </a:p>
        </p:txBody>
      </p:sp>
      <p:sp>
        <p:nvSpPr>
          <p:cNvPr id="3" name="Subtitle 2">
            <a:extLst>
              <a:ext uri="{FF2B5EF4-FFF2-40B4-BE49-F238E27FC236}">
                <a16:creationId xmlns:a16="http://schemas.microsoft.com/office/drawing/2014/main" id="{A7038942-E3BA-184C-A3FE-C368DD91499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38571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FC5D4-6D66-3546-9E13-908EA3D483CA}"/>
              </a:ext>
            </a:extLst>
          </p:cNvPr>
          <p:cNvSpPr>
            <a:spLocks noGrp="1"/>
          </p:cNvSpPr>
          <p:nvPr>
            <p:ph type="title"/>
          </p:nvPr>
        </p:nvSpPr>
        <p:spPr/>
        <p:txBody>
          <a:bodyPr/>
          <a:lstStyle/>
          <a:p>
            <a:r>
              <a:rPr lang="en-US" b="1" dirty="0"/>
              <a:t>Questions</a:t>
            </a:r>
          </a:p>
        </p:txBody>
      </p:sp>
      <p:pic>
        <p:nvPicPr>
          <p:cNvPr id="5" name="Content Placeholder 4">
            <a:extLst>
              <a:ext uri="{FF2B5EF4-FFF2-40B4-BE49-F238E27FC236}">
                <a16:creationId xmlns:a16="http://schemas.microsoft.com/office/drawing/2014/main" id="{4F00634D-DE7D-8D4C-8727-1BF8D119EF38}"/>
              </a:ext>
            </a:extLst>
          </p:cNvPr>
          <p:cNvPicPr>
            <a:picLocks noGrp="1" noChangeAspect="1"/>
          </p:cNvPicPr>
          <p:nvPr>
            <p:ph idx="1"/>
          </p:nvPr>
        </p:nvPicPr>
        <p:blipFill>
          <a:blip r:embed="rId2"/>
          <a:stretch>
            <a:fillRect/>
          </a:stretch>
        </p:blipFill>
        <p:spPr>
          <a:xfrm>
            <a:off x="2648118" y="2052638"/>
            <a:ext cx="5857540" cy="4195762"/>
          </a:xfrm>
        </p:spPr>
      </p:pic>
    </p:spTree>
    <p:extLst>
      <p:ext uri="{BB962C8B-B14F-4D97-AF65-F5344CB8AC3E}">
        <p14:creationId xmlns:p14="http://schemas.microsoft.com/office/powerpoint/2010/main" val="1059894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38185-CC02-F440-AA79-E2ADC0DB61F7}"/>
              </a:ext>
            </a:extLst>
          </p:cNvPr>
          <p:cNvSpPr>
            <a:spLocks noGrp="1"/>
          </p:cNvSpPr>
          <p:nvPr>
            <p:ph type="title"/>
          </p:nvPr>
        </p:nvSpPr>
        <p:spPr/>
        <p:txBody>
          <a:bodyPr/>
          <a:lstStyle/>
          <a:p>
            <a:r>
              <a:rPr lang="en-US" b="1" dirty="0"/>
              <a:t>What is a School Counseling program?</a:t>
            </a:r>
          </a:p>
        </p:txBody>
      </p:sp>
      <p:sp>
        <p:nvSpPr>
          <p:cNvPr id="3" name="Content Placeholder 2">
            <a:extLst>
              <a:ext uri="{FF2B5EF4-FFF2-40B4-BE49-F238E27FC236}">
                <a16:creationId xmlns:a16="http://schemas.microsoft.com/office/drawing/2014/main" id="{40B02D1F-5AE1-B047-ADCD-69237E18C3FB}"/>
              </a:ext>
            </a:extLst>
          </p:cNvPr>
          <p:cNvSpPr>
            <a:spLocks noGrp="1"/>
          </p:cNvSpPr>
          <p:nvPr>
            <p:ph idx="1"/>
          </p:nvPr>
        </p:nvSpPr>
        <p:spPr/>
        <p:txBody>
          <a:bodyPr/>
          <a:lstStyle/>
          <a:p>
            <a:r>
              <a:rPr lang="en-US" sz="2800" dirty="0"/>
              <a:t>A school counseling program reaches every student and will focus on the knowledge, skills, and attitudes needed for successful academic achievement, career development, and personal/social growth.</a:t>
            </a:r>
          </a:p>
          <a:p>
            <a:endParaRPr lang="en-US" dirty="0"/>
          </a:p>
        </p:txBody>
      </p:sp>
    </p:spTree>
    <p:extLst>
      <p:ext uri="{BB962C8B-B14F-4D97-AF65-F5344CB8AC3E}">
        <p14:creationId xmlns:p14="http://schemas.microsoft.com/office/powerpoint/2010/main" val="2913282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F3269-9327-A44C-B850-F49958BB38F8}"/>
              </a:ext>
            </a:extLst>
          </p:cNvPr>
          <p:cNvSpPr>
            <a:spLocks noGrp="1"/>
          </p:cNvSpPr>
          <p:nvPr>
            <p:ph type="title"/>
          </p:nvPr>
        </p:nvSpPr>
        <p:spPr/>
        <p:txBody>
          <a:bodyPr/>
          <a:lstStyle/>
          <a:p>
            <a:r>
              <a:rPr lang="en-US" b="1" dirty="0"/>
              <a:t>Mission</a:t>
            </a:r>
          </a:p>
        </p:txBody>
      </p:sp>
      <p:sp>
        <p:nvSpPr>
          <p:cNvPr id="3" name="Content Placeholder 2">
            <a:extLst>
              <a:ext uri="{FF2B5EF4-FFF2-40B4-BE49-F238E27FC236}">
                <a16:creationId xmlns:a16="http://schemas.microsoft.com/office/drawing/2014/main" id="{020626F3-5CE6-2443-AF4F-83663CC6D8AE}"/>
              </a:ext>
            </a:extLst>
          </p:cNvPr>
          <p:cNvSpPr>
            <a:spLocks noGrp="1"/>
          </p:cNvSpPr>
          <p:nvPr>
            <p:ph idx="1"/>
          </p:nvPr>
        </p:nvSpPr>
        <p:spPr/>
        <p:txBody>
          <a:bodyPr/>
          <a:lstStyle/>
          <a:p>
            <a:r>
              <a:rPr lang="en-US" dirty="0"/>
              <a:t>Grace Christian School Counseling in collaboration with students, parents, staff, and the community will provide a comprehensive school counseling program that aligns with national and state standards with Christian values and standards. We will provide a supportive, safe, and nurturing environment to assist all students in reaching their potential, becoming life learners, and productive citizens. Our School Counseling Program will provide an array of services to address student’s academic, personal/social, and career needs.</a:t>
            </a:r>
          </a:p>
        </p:txBody>
      </p:sp>
    </p:spTree>
    <p:extLst>
      <p:ext uri="{BB962C8B-B14F-4D97-AF65-F5344CB8AC3E}">
        <p14:creationId xmlns:p14="http://schemas.microsoft.com/office/powerpoint/2010/main" val="3738286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E6426-09D0-F34F-BA6B-EC1170EFD157}"/>
              </a:ext>
            </a:extLst>
          </p:cNvPr>
          <p:cNvSpPr>
            <a:spLocks noGrp="1"/>
          </p:cNvSpPr>
          <p:nvPr>
            <p:ph type="title"/>
          </p:nvPr>
        </p:nvSpPr>
        <p:spPr/>
        <p:txBody>
          <a:bodyPr/>
          <a:lstStyle/>
          <a:p>
            <a:r>
              <a:rPr lang="en-US" b="1" dirty="0"/>
              <a:t>What does a School Counselor do?</a:t>
            </a:r>
          </a:p>
        </p:txBody>
      </p:sp>
      <p:sp>
        <p:nvSpPr>
          <p:cNvPr id="3" name="Content Placeholder 2">
            <a:extLst>
              <a:ext uri="{FF2B5EF4-FFF2-40B4-BE49-F238E27FC236}">
                <a16:creationId xmlns:a16="http://schemas.microsoft.com/office/drawing/2014/main" id="{54F98B77-26C7-5346-91EF-9CC0A5CF8D46}"/>
              </a:ext>
            </a:extLst>
          </p:cNvPr>
          <p:cNvSpPr>
            <a:spLocks noGrp="1"/>
          </p:cNvSpPr>
          <p:nvPr>
            <p:ph idx="1"/>
          </p:nvPr>
        </p:nvSpPr>
        <p:spPr>
          <a:xfrm>
            <a:off x="1103312" y="1338470"/>
            <a:ext cx="8946541" cy="4909929"/>
          </a:xfrm>
        </p:spPr>
        <p:txBody>
          <a:bodyPr>
            <a:normAutofit/>
          </a:bodyPr>
          <a:lstStyle/>
          <a:p>
            <a:pPr marL="0" indent="0">
              <a:buNone/>
            </a:pPr>
            <a:endParaRPr lang="en-US" b="1" dirty="0"/>
          </a:p>
          <a:p>
            <a:pPr marL="0" indent="0">
              <a:buNone/>
            </a:pPr>
            <a:r>
              <a:rPr lang="en-US" b="1" dirty="0"/>
              <a:t>Meet with students one on one.  </a:t>
            </a:r>
          </a:p>
          <a:p>
            <a:r>
              <a:rPr lang="en-US" dirty="0"/>
              <a:t>●  Career Planning </a:t>
            </a:r>
          </a:p>
          <a:p>
            <a:r>
              <a:rPr lang="en-US" dirty="0"/>
              <a:t>●  Discuss Academics</a:t>
            </a:r>
          </a:p>
          <a:p>
            <a:r>
              <a:rPr lang="en-US" dirty="0"/>
              <a:t>●  Discuss Personal concerns</a:t>
            </a:r>
          </a:p>
          <a:p>
            <a:pPr lvl="1"/>
            <a:r>
              <a:rPr lang="en-US" dirty="0"/>
              <a:t>Social Emotional Support</a:t>
            </a:r>
          </a:p>
          <a:p>
            <a:r>
              <a:rPr lang="en-US" dirty="0"/>
              <a:t>●  Peer Mediation</a:t>
            </a:r>
          </a:p>
          <a:p>
            <a:r>
              <a:rPr lang="en-US" dirty="0"/>
              <a:t>●  Crisis Interventions</a:t>
            </a:r>
          </a:p>
          <a:p>
            <a:r>
              <a:rPr lang="en-US" dirty="0"/>
              <a:t>●  Guidance Lessons on Different topics</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366615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FF370-DE7A-6A4B-AC1E-E6CF23BBDA97}"/>
              </a:ext>
            </a:extLst>
          </p:cNvPr>
          <p:cNvSpPr>
            <a:spLocks noGrp="1"/>
          </p:cNvSpPr>
          <p:nvPr>
            <p:ph type="title"/>
          </p:nvPr>
        </p:nvSpPr>
        <p:spPr/>
        <p:txBody>
          <a:bodyPr/>
          <a:lstStyle/>
          <a:p>
            <a:r>
              <a:rPr lang="en-US" b="1" dirty="0"/>
              <a:t>Middle School Counseling</a:t>
            </a:r>
          </a:p>
        </p:txBody>
      </p:sp>
      <p:sp>
        <p:nvSpPr>
          <p:cNvPr id="3" name="Content Placeholder 2">
            <a:extLst>
              <a:ext uri="{FF2B5EF4-FFF2-40B4-BE49-F238E27FC236}">
                <a16:creationId xmlns:a16="http://schemas.microsoft.com/office/drawing/2014/main" id="{AE62F06F-73AB-9F4C-9CAD-9B1542DBDF2A}"/>
              </a:ext>
            </a:extLst>
          </p:cNvPr>
          <p:cNvSpPr>
            <a:spLocks noGrp="1"/>
          </p:cNvSpPr>
          <p:nvPr>
            <p:ph idx="1"/>
          </p:nvPr>
        </p:nvSpPr>
        <p:spPr/>
        <p:txBody>
          <a:bodyPr/>
          <a:lstStyle/>
          <a:p>
            <a:r>
              <a:rPr lang="en-US" dirty="0"/>
              <a:t>Help Students be the Best they can be academically</a:t>
            </a:r>
          </a:p>
          <a:p>
            <a:r>
              <a:rPr lang="en-US" dirty="0"/>
              <a:t>Help set Career Goals</a:t>
            </a:r>
          </a:p>
          <a:p>
            <a:r>
              <a:rPr lang="en-US" dirty="0"/>
              <a:t>Teach Positive Social Skills &amp; Values</a:t>
            </a:r>
          </a:p>
          <a:p>
            <a:r>
              <a:rPr lang="en-US" dirty="0"/>
              <a:t>Listening skills</a:t>
            </a:r>
          </a:p>
          <a:p>
            <a:r>
              <a:rPr lang="en-US" dirty="0"/>
              <a:t>Kindness program – King’s Cards (Kindness Initiated </a:t>
            </a:r>
            <a:r>
              <a:rPr lang="en-US" dirty="0" err="1"/>
              <a:t>iN</a:t>
            </a:r>
            <a:r>
              <a:rPr lang="en-US" dirty="0"/>
              <a:t> Godly </a:t>
            </a:r>
            <a:r>
              <a:rPr lang="en-US" dirty="0" err="1"/>
              <a:t>wayS</a:t>
            </a:r>
            <a:r>
              <a:rPr lang="en-US" dirty="0"/>
              <a:t>)</a:t>
            </a:r>
          </a:p>
          <a:p>
            <a:r>
              <a:rPr lang="en-US" dirty="0"/>
              <a:t>Teach how to Solve Problems &amp; make Good Choices</a:t>
            </a:r>
          </a:p>
          <a:p>
            <a:r>
              <a:rPr lang="en-US" dirty="0"/>
              <a:t>Match 6</a:t>
            </a:r>
            <a:r>
              <a:rPr lang="en-US" baseline="30000" dirty="0"/>
              <a:t>th</a:t>
            </a:r>
            <a:r>
              <a:rPr lang="en-US" dirty="0"/>
              <a:t> graders with high schoolers in Peer Helper program</a:t>
            </a:r>
          </a:p>
        </p:txBody>
      </p:sp>
    </p:spTree>
    <p:extLst>
      <p:ext uri="{BB962C8B-B14F-4D97-AF65-F5344CB8AC3E}">
        <p14:creationId xmlns:p14="http://schemas.microsoft.com/office/powerpoint/2010/main" val="1611166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62074-1A6B-A047-82B2-FE39E98AF86F}"/>
              </a:ext>
            </a:extLst>
          </p:cNvPr>
          <p:cNvSpPr>
            <a:spLocks noGrp="1"/>
          </p:cNvSpPr>
          <p:nvPr>
            <p:ph type="title"/>
          </p:nvPr>
        </p:nvSpPr>
        <p:spPr/>
        <p:txBody>
          <a:bodyPr/>
          <a:lstStyle/>
          <a:p>
            <a:r>
              <a:rPr lang="en-US" b="1" dirty="0"/>
              <a:t>High School Counseling</a:t>
            </a:r>
          </a:p>
        </p:txBody>
      </p:sp>
      <p:sp>
        <p:nvSpPr>
          <p:cNvPr id="3" name="Content Placeholder 2">
            <a:extLst>
              <a:ext uri="{FF2B5EF4-FFF2-40B4-BE49-F238E27FC236}">
                <a16:creationId xmlns:a16="http://schemas.microsoft.com/office/drawing/2014/main" id="{4682357A-BDE9-194A-B0C1-B2225A301DDC}"/>
              </a:ext>
            </a:extLst>
          </p:cNvPr>
          <p:cNvSpPr>
            <a:spLocks noGrp="1"/>
          </p:cNvSpPr>
          <p:nvPr>
            <p:ph idx="1"/>
          </p:nvPr>
        </p:nvSpPr>
        <p:spPr/>
        <p:txBody>
          <a:bodyPr/>
          <a:lstStyle/>
          <a:p>
            <a:r>
              <a:rPr lang="en-US" dirty="0"/>
              <a:t>Provide Grade level career exploration and personal assessments.</a:t>
            </a:r>
          </a:p>
          <a:p>
            <a:pPr lvl="1"/>
            <a:r>
              <a:rPr lang="en-US" dirty="0"/>
              <a:t>Classroom lessons with Career Searches and interest inventories.</a:t>
            </a:r>
          </a:p>
          <a:p>
            <a:r>
              <a:rPr lang="en-US" dirty="0"/>
              <a:t>Prepare and guide through each grade level academic planning. </a:t>
            </a:r>
          </a:p>
          <a:p>
            <a:r>
              <a:rPr lang="en-US" dirty="0"/>
              <a:t>Help with Post-secondary planning</a:t>
            </a:r>
          </a:p>
          <a:p>
            <a:pPr lvl="1"/>
            <a:r>
              <a:rPr lang="en-US" dirty="0"/>
              <a:t>College</a:t>
            </a:r>
          </a:p>
          <a:p>
            <a:pPr lvl="1"/>
            <a:r>
              <a:rPr lang="en-US" dirty="0"/>
              <a:t>Military</a:t>
            </a:r>
          </a:p>
          <a:p>
            <a:pPr lvl="1"/>
            <a:r>
              <a:rPr lang="en-US" dirty="0"/>
              <a:t>Work</a:t>
            </a:r>
          </a:p>
          <a:p>
            <a:pPr lvl="1"/>
            <a:r>
              <a:rPr lang="en-US" dirty="0"/>
              <a:t>Trade School/Apprenticeship programs</a:t>
            </a:r>
          </a:p>
          <a:p>
            <a:r>
              <a:rPr lang="en-US" dirty="0"/>
              <a:t>Listen – Personal/Social support</a:t>
            </a:r>
          </a:p>
        </p:txBody>
      </p:sp>
    </p:spTree>
    <p:extLst>
      <p:ext uri="{BB962C8B-B14F-4D97-AF65-F5344CB8AC3E}">
        <p14:creationId xmlns:p14="http://schemas.microsoft.com/office/powerpoint/2010/main" val="2725409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252C9-A7C0-8A4D-865D-D80E4213B5FA}"/>
              </a:ext>
            </a:extLst>
          </p:cNvPr>
          <p:cNvSpPr>
            <a:spLocks noGrp="1"/>
          </p:cNvSpPr>
          <p:nvPr>
            <p:ph type="title"/>
          </p:nvPr>
        </p:nvSpPr>
        <p:spPr/>
        <p:txBody>
          <a:bodyPr/>
          <a:lstStyle/>
          <a:p>
            <a:r>
              <a:rPr lang="en-US" b="1" dirty="0"/>
              <a:t>Website</a:t>
            </a:r>
          </a:p>
        </p:txBody>
      </p:sp>
      <p:sp>
        <p:nvSpPr>
          <p:cNvPr id="3" name="Content Placeholder 2">
            <a:extLst>
              <a:ext uri="{FF2B5EF4-FFF2-40B4-BE49-F238E27FC236}">
                <a16:creationId xmlns:a16="http://schemas.microsoft.com/office/drawing/2014/main" id="{512AE19A-A7CD-FA4F-899C-5CAA6CA20416}"/>
              </a:ext>
            </a:extLst>
          </p:cNvPr>
          <p:cNvSpPr>
            <a:spLocks noGrp="1"/>
          </p:cNvSpPr>
          <p:nvPr>
            <p:ph idx="1"/>
          </p:nvPr>
        </p:nvSpPr>
        <p:spPr/>
        <p:txBody>
          <a:bodyPr/>
          <a:lstStyle/>
          <a:p>
            <a:r>
              <a:rPr lang="en-US" dirty="0"/>
              <a:t>Ways to get information:</a:t>
            </a:r>
          </a:p>
          <a:p>
            <a:endParaRPr lang="en-US" dirty="0"/>
          </a:p>
          <a:p>
            <a:r>
              <a:rPr lang="en-US" dirty="0">
                <a:hlinkClick r:id="rId2"/>
              </a:rPr>
              <a:t>Https://www.grace-school.net/index.asp</a:t>
            </a:r>
            <a:r>
              <a:rPr lang="en-US" dirty="0"/>
              <a:t> </a:t>
            </a:r>
          </a:p>
          <a:p>
            <a:endParaRPr lang="en-US" dirty="0"/>
          </a:p>
          <a:p>
            <a:r>
              <a:rPr lang="en-US" dirty="0"/>
              <a:t>Counselor Corner – Senior Counselor </a:t>
            </a:r>
            <a:r>
              <a:rPr lang="en-US" dirty="0">
                <a:hlinkClick r:id="rId3"/>
              </a:rPr>
              <a:t>Newsletter</a:t>
            </a:r>
            <a:endParaRPr lang="en-US" dirty="0"/>
          </a:p>
        </p:txBody>
      </p:sp>
    </p:spTree>
    <p:extLst>
      <p:ext uri="{BB962C8B-B14F-4D97-AF65-F5344CB8AC3E}">
        <p14:creationId xmlns:p14="http://schemas.microsoft.com/office/powerpoint/2010/main" val="2883841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28BBA-32D2-F946-8F42-A992FA6C99EB}"/>
              </a:ext>
            </a:extLst>
          </p:cNvPr>
          <p:cNvSpPr>
            <a:spLocks noGrp="1"/>
          </p:cNvSpPr>
          <p:nvPr>
            <p:ph type="title"/>
          </p:nvPr>
        </p:nvSpPr>
        <p:spPr/>
        <p:txBody>
          <a:bodyPr/>
          <a:lstStyle/>
          <a:p>
            <a:r>
              <a:rPr lang="en-US" b="1" dirty="0"/>
              <a:t>I am dedicated to…</a:t>
            </a:r>
          </a:p>
        </p:txBody>
      </p:sp>
      <p:sp>
        <p:nvSpPr>
          <p:cNvPr id="3" name="Content Placeholder 2">
            <a:extLst>
              <a:ext uri="{FF2B5EF4-FFF2-40B4-BE49-F238E27FC236}">
                <a16:creationId xmlns:a16="http://schemas.microsoft.com/office/drawing/2014/main" id="{16F549A7-80F7-CC48-B8AF-21C17B4EF534}"/>
              </a:ext>
            </a:extLst>
          </p:cNvPr>
          <p:cNvSpPr>
            <a:spLocks noGrp="1"/>
          </p:cNvSpPr>
          <p:nvPr>
            <p:ph idx="1"/>
          </p:nvPr>
        </p:nvSpPr>
        <p:spPr/>
        <p:txBody>
          <a:bodyPr/>
          <a:lstStyle/>
          <a:p>
            <a:r>
              <a:rPr lang="en-US" dirty="0"/>
              <a:t>Being Caring</a:t>
            </a:r>
          </a:p>
          <a:p>
            <a:r>
              <a:rPr lang="en-US" dirty="0"/>
              <a:t>Being attentive </a:t>
            </a:r>
          </a:p>
          <a:p>
            <a:r>
              <a:rPr lang="en-US" dirty="0"/>
              <a:t>Being Proactive</a:t>
            </a:r>
          </a:p>
          <a:p>
            <a:r>
              <a:rPr lang="en-US" dirty="0"/>
              <a:t>Being Collaborative </a:t>
            </a:r>
          </a:p>
          <a:p>
            <a:r>
              <a:rPr lang="en-US" dirty="0"/>
              <a:t>Being accountable</a:t>
            </a:r>
          </a:p>
          <a:p>
            <a:endParaRPr lang="en-US" dirty="0"/>
          </a:p>
        </p:txBody>
      </p:sp>
    </p:spTree>
    <p:extLst>
      <p:ext uri="{BB962C8B-B14F-4D97-AF65-F5344CB8AC3E}">
        <p14:creationId xmlns:p14="http://schemas.microsoft.com/office/powerpoint/2010/main" val="1015975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EF5C7-CF67-BE44-A345-EBAE4AF86D6E}"/>
              </a:ext>
            </a:extLst>
          </p:cNvPr>
          <p:cNvSpPr>
            <a:spLocks noGrp="1"/>
          </p:cNvSpPr>
          <p:nvPr>
            <p:ph type="title"/>
          </p:nvPr>
        </p:nvSpPr>
        <p:spPr/>
        <p:txBody>
          <a:bodyPr/>
          <a:lstStyle/>
          <a:p>
            <a:r>
              <a:rPr lang="en-US" b="1" dirty="0"/>
              <a:t>How to reach the School Counselor?</a:t>
            </a:r>
          </a:p>
        </p:txBody>
      </p:sp>
      <p:sp>
        <p:nvSpPr>
          <p:cNvPr id="3" name="Content Placeholder 2">
            <a:extLst>
              <a:ext uri="{FF2B5EF4-FFF2-40B4-BE49-F238E27FC236}">
                <a16:creationId xmlns:a16="http://schemas.microsoft.com/office/drawing/2014/main" id="{AE7AABE9-FC55-7942-8ACE-6028F269D829}"/>
              </a:ext>
            </a:extLst>
          </p:cNvPr>
          <p:cNvSpPr>
            <a:spLocks noGrp="1"/>
          </p:cNvSpPr>
          <p:nvPr>
            <p:ph idx="1"/>
          </p:nvPr>
        </p:nvSpPr>
        <p:spPr/>
        <p:txBody>
          <a:bodyPr>
            <a:normAutofit fontScale="92500" lnSpcReduction="10000"/>
          </a:bodyPr>
          <a:lstStyle/>
          <a:p>
            <a:pPr marL="0" indent="0">
              <a:buNone/>
            </a:pPr>
            <a:r>
              <a:rPr lang="en-US" b="1" dirty="0"/>
              <a:t>Days at Grace:  </a:t>
            </a:r>
            <a:r>
              <a:rPr lang="en-US" dirty="0"/>
              <a:t>Thursdays and Fridays</a:t>
            </a:r>
          </a:p>
          <a:p>
            <a:r>
              <a:rPr lang="en-US" dirty="0"/>
              <a:t>Your child can drop in to see the school counselor as needed. Students may peep in during lunch or any time during the day with teacher permission.</a:t>
            </a:r>
          </a:p>
          <a:p>
            <a:pPr lvl="1"/>
            <a:r>
              <a:rPr lang="en-US" dirty="0"/>
              <a:t>Teacher Counseling Referral</a:t>
            </a:r>
          </a:p>
          <a:p>
            <a:pPr lvl="1"/>
            <a:r>
              <a:rPr lang="en-US" dirty="0"/>
              <a:t>Fill out a Request to see the Counselor Form</a:t>
            </a:r>
          </a:p>
          <a:p>
            <a:pPr lvl="1"/>
            <a:r>
              <a:rPr lang="en-US" dirty="0"/>
              <a:t>Teacher Pass</a:t>
            </a:r>
          </a:p>
          <a:p>
            <a:pPr lvl="1"/>
            <a:r>
              <a:rPr lang="en-US" dirty="0"/>
              <a:t>Send an Email:  </a:t>
            </a:r>
            <a:r>
              <a:rPr lang="en-US" dirty="0">
                <a:hlinkClick r:id="rId2"/>
              </a:rPr>
              <a:t>kking@grace-school.net</a:t>
            </a:r>
            <a:r>
              <a:rPr lang="en-US" dirty="0"/>
              <a:t> </a:t>
            </a:r>
          </a:p>
          <a:p>
            <a:endParaRPr lang="en-US" dirty="0"/>
          </a:p>
          <a:p>
            <a:pPr marL="0" indent="0">
              <a:buNone/>
            </a:pPr>
            <a:r>
              <a:rPr lang="en-US" b="1" dirty="0"/>
              <a:t>Conference with Parents.</a:t>
            </a:r>
          </a:p>
          <a:p>
            <a:r>
              <a:rPr lang="en-US" dirty="0"/>
              <a:t>I’m happy to schedule appointments with parents with advanced notice. </a:t>
            </a:r>
          </a:p>
          <a:p>
            <a:endParaRPr lang="en-US" dirty="0"/>
          </a:p>
        </p:txBody>
      </p:sp>
    </p:spTree>
    <p:extLst>
      <p:ext uri="{BB962C8B-B14F-4D97-AF65-F5344CB8AC3E}">
        <p14:creationId xmlns:p14="http://schemas.microsoft.com/office/powerpoint/2010/main" val="12030566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9637</TotalTime>
  <Words>403</Words>
  <Application>Microsoft Macintosh PowerPoint</Application>
  <PresentationFormat>Widescreen</PresentationFormat>
  <Paragraphs>59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vt:lpstr>
      <vt:lpstr>Grace Christian School Counseling</vt:lpstr>
      <vt:lpstr>What is a School Counseling program?</vt:lpstr>
      <vt:lpstr>Mission</vt:lpstr>
      <vt:lpstr>What does a School Counselor do?</vt:lpstr>
      <vt:lpstr>Middle School Counseling</vt:lpstr>
      <vt:lpstr>High School Counseling</vt:lpstr>
      <vt:lpstr>Website</vt:lpstr>
      <vt:lpstr>I am dedicated to…</vt:lpstr>
      <vt:lpstr>How to reach the School Counselor?</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 School Counseling</dc:title>
  <dc:creator>Kim King</dc:creator>
  <cp:lastModifiedBy>Kim King</cp:lastModifiedBy>
  <cp:revision>23</cp:revision>
  <dcterms:created xsi:type="dcterms:W3CDTF">2021-03-12T19:05:19Z</dcterms:created>
  <dcterms:modified xsi:type="dcterms:W3CDTF">2021-03-19T12:09:46Z</dcterms:modified>
</cp:coreProperties>
</file>